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62" r:id="rId2"/>
    <p:sldId id="257" r:id="rId3"/>
    <p:sldId id="261" r:id="rId4"/>
    <p:sldId id="258" r:id="rId5"/>
    <p:sldId id="259" r:id="rId6"/>
    <p:sldId id="260" r:id="rId7"/>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5F4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29" autoAdjust="0"/>
  </p:normalViewPr>
  <p:slideViewPr>
    <p:cSldViewPr>
      <p:cViewPr>
        <p:scale>
          <a:sx n="100" d="100"/>
          <a:sy n="100" d="100"/>
        </p:scale>
        <p:origin x="-1944" y="-32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2A2BE4-818F-4E83-A889-B8B2C5E0DA4B}" type="datetimeFigureOut">
              <a:rPr lang="pt-BR" smtClean="0"/>
              <a:t>14/03/2013</a:t>
            </a:fld>
            <a:endParaRPr lang="pt-B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727C58-DBFC-441C-B09F-975AD0BE88DF}" type="slidenum">
              <a:rPr lang="pt-BR" smtClean="0"/>
              <a:t>‹#›</a:t>
            </a:fld>
            <a:endParaRPr lang="pt-BR"/>
          </a:p>
        </p:txBody>
      </p:sp>
    </p:spTree>
    <p:extLst>
      <p:ext uri="{BB962C8B-B14F-4D97-AF65-F5344CB8AC3E}">
        <p14:creationId xmlns:p14="http://schemas.microsoft.com/office/powerpoint/2010/main" val="1304483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pt-BR" dirty="0"/>
          </a:p>
        </p:txBody>
      </p:sp>
      <p:sp>
        <p:nvSpPr>
          <p:cNvPr id="4" name="Slide Number Placeholder 3"/>
          <p:cNvSpPr>
            <a:spLocks noGrp="1"/>
          </p:cNvSpPr>
          <p:nvPr>
            <p:ph type="sldNum" sz="quarter" idx="10"/>
          </p:nvPr>
        </p:nvSpPr>
        <p:spPr/>
        <p:txBody>
          <a:bodyPr/>
          <a:lstStyle/>
          <a:p>
            <a:fld id="{25727C58-DBFC-441C-B09F-975AD0BE88DF}" type="slidenum">
              <a:rPr lang="pt-BR" smtClean="0"/>
              <a:t>2</a:t>
            </a:fld>
            <a:endParaRPr lang="pt-BR"/>
          </a:p>
        </p:txBody>
      </p:sp>
    </p:spTree>
    <p:extLst>
      <p:ext uri="{BB962C8B-B14F-4D97-AF65-F5344CB8AC3E}">
        <p14:creationId xmlns:p14="http://schemas.microsoft.com/office/powerpoint/2010/main" val="2847193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pt-B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t-BR"/>
          </a:p>
        </p:txBody>
      </p:sp>
      <p:sp>
        <p:nvSpPr>
          <p:cNvPr id="4" name="Date Placeholder 3"/>
          <p:cNvSpPr>
            <a:spLocks noGrp="1"/>
          </p:cNvSpPr>
          <p:nvPr>
            <p:ph type="dt" sz="half" idx="10"/>
          </p:nvPr>
        </p:nvSpPr>
        <p:spPr/>
        <p:txBody>
          <a:bodyPr/>
          <a:lstStyle/>
          <a:p>
            <a:fld id="{D2441E75-ABBE-4CBA-B429-D15769C8C67F}" type="datetimeFigureOut">
              <a:rPr lang="pt-BR" smtClean="0"/>
              <a:t>14/03/2013</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86E057A-D5C4-4F06-BFF9-3599CCFECBDB}" type="slidenum">
              <a:rPr lang="pt-BR" smtClean="0"/>
              <a:t>‹#›</a:t>
            </a:fld>
            <a:endParaRPr lang="pt-BR"/>
          </a:p>
        </p:txBody>
      </p:sp>
    </p:spTree>
    <p:extLst>
      <p:ext uri="{BB962C8B-B14F-4D97-AF65-F5344CB8AC3E}">
        <p14:creationId xmlns:p14="http://schemas.microsoft.com/office/powerpoint/2010/main" val="9400356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B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Date Placeholder 3"/>
          <p:cNvSpPr>
            <a:spLocks noGrp="1"/>
          </p:cNvSpPr>
          <p:nvPr>
            <p:ph type="dt" sz="half" idx="10"/>
          </p:nvPr>
        </p:nvSpPr>
        <p:spPr/>
        <p:txBody>
          <a:bodyPr/>
          <a:lstStyle/>
          <a:p>
            <a:fld id="{D2441E75-ABBE-4CBA-B429-D15769C8C67F}" type="datetimeFigureOut">
              <a:rPr lang="pt-BR" smtClean="0"/>
              <a:t>14/03/2013</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86E057A-D5C4-4F06-BFF9-3599CCFECBDB}" type="slidenum">
              <a:rPr lang="pt-BR" smtClean="0"/>
              <a:t>‹#›</a:t>
            </a:fld>
            <a:endParaRPr lang="pt-BR"/>
          </a:p>
        </p:txBody>
      </p:sp>
    </p:spTree>
    <p:extLst>
      <p:ext uri="{BB962C8B-B14F-4D97-AF65-F5344CB8AC3E}">
        <p14:creationId xmlns:p14="http://schemas.microsoft.com/office/powerpoint/2010/main" val="421961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pt-B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Date Placeholder 3"/>
          <p:cNvSpPr>
            <a:spLocks noGrp="1"/>
          </p:cNvSpPr>
          <p:nvPr>
            <p:ph type="dt" sz="half" idx="10"/>
          </p:nvPr>
        </p:nvSpPr>
        <p:spPr/>
        <p:txBody>
          <a:bodyPr/>
          <a:lstStyle/>
          <a:p>
            <a:fld id="{D2441E75-ABBE-4CBA-B429-D15769C8C67F}" type="datetimeFigureOut">
              <a:rPr lang="pt-BR" smtClean="0"/>
              <a:t>14/03/2013</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86E057A-D5C4-4F06-BFF9-3599CCFECBDB}" type="slidenum">
              <a:rPr lang="pt-BR" smtClean="0"/>
              <a:t>‹#›</a:t>
            </a:fld>
            <a:endParaRPr lang="pt-BR"/>
          </a:p>
        </p:txBody>
      </p:sp>
    </p:spTree>
    <p:extLst>
      <p:ext uri="{BB962C8B-B14F-4D97-AF65-F5344CB8AC3E}">
        <p14:creationId xmlns:p14="http://schemas.microsoft.com/office/powerpoint/2010/main" val="293071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B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Date Placeholder 3"/>
          <p:cNvSpPr>
            <a:spLocks noGrp="1"/>
          </p:cNvSpPr>
          <p:nvPr>
            <p:ph type="dt" sz="half" idx="10"/>
          </p:nvPr>
        </p:nvSpPr>
        <p:spPr/>
        <p:txBody>
          <a:bodyPr/>
          <a:lstStyle/>
          <a:p>
            <a:fld id="{D2441E75-ABBE-4CBA-B429-D15769C8C67F}" type="datetimeFigureOut">
              <a:rPr lang="pt-BR" smtClean="0"/>
              <a:t>14/03/2013</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86E057A-D5C4-4F06-BFF9-3599CCFECBDB}" type="slidenum">
              <a:rPr lang="pt-BR" smtClean="0"/>
              <a:t>‹#›</a:t>
            </a:fld>
            <a:endParaRPr lang="pt-BR"/>
          </a:p>
        </p:txBody>
      </p:sp>
    </p:spTree>
    <p:extLst>
      <p:ext uri="{BB962C8B-B14F-4D97-AF65-F5344CB8AC3E}">
        <p14:creationId xmlns:p14="http://schemas.microsoft.com/office/powerpoint/2010/main" val="1677472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pt-B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441E75-ABBE-4CBA-B429-D15769C8C67F}" type="datetimeFigureOut">
              <a:rPr lang="pt-BR" smtClean="0"/>
              <a:t>14/03/2013</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B86E057A-D5C4-4F06-BFF9-3599CCFECBDB}" type="slidenum">
              <a:rPr lang="pt-BR" smtClean="0"/>
              <a:t>‹#›</a:t>
            </a:fld>
            <a:endParaRPr lang="pt-BR"/>
          </a:p>
        </p:txBody>
      </p:sp>
    </p:spTree>
    <p:extLst>
      <p:ext uri="{BB962C8B-B14F-4D97-AF65-F5344CB8AC3E}">
        <p14:creationId xmlns:p14="http://schemas.microsoft.com/office/powerpoint/2010/main" val="474628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B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5" name="Date Placeholder 4"/>
          <p:cNvSpPr>
            <a:spLocks noGrp="1"/>
          </p:cNvSpPr>
          <p:nvPr>
            <p:ph type="dt" sz="half" idx="10"/>
          </p:nvPr>
        </p:nvSpPr>
        <p:spPr/>
        <p:txBody>
          <a:bodyPr/>
          <a:lstStyle/>
          <a:p>
            <a:fld id="{D2441E75-ABBE-4CBA-B429-D15769C8C67F}" type="datetimeFigureOut">
              <a:rPr lang="pt-BR" smtClean="0"/>
              <a:t>14/03/2013</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B86E057A-D5C4-4F06-BFF9-3599CCFECBDB}" type="slidenum">
              <a:rPr lang="pt-BR" smtClean="0"/>
              <a:t>‹#›</a:t>
            </a:fld>
            <a:endParaRPr lang="pt-BR"/>
          </a:p>
        </p:txBody>
      </p:sp>
    </p:spTree>
    <p:extLst>
      <p:ext uri="{BB962C8B-B14F-4D97-AF65-F5344CB8AC3E}">
        <p14:creationId xmlns:p14="http://schemas.microsoft.com/office/powerpoint/2010/main" val="31963263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pt-B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7" name="Date Placeholder 6"/>
          <p:cNvSpPr>
            <a:spLocks noGrp="1"/>
          </p:cNvSpPr>
          <p:nvPr>
            <p:ph type="dt" sz="half" idx="10"/>
          </p:nvPr>
        </p:nvSpPr>
        <p:spPr/>
        <p:txBody>
          <a:bodyPr/>
          <a:lstStyle/>
          <a:p>
            <a:fld id="{D2441E75-ABBE-4CBA-B429-D15769C8C67F}" type="datetimeFigureOut">
              <a:rPr lang="pt-BR" smtClean="0"/>
              <a:t>14/03/2013</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B86E057A-D5C4-4F06-BFF9-3599CCFECBDB}" type="slidenum">
              <a:rPr lang="pt-BR" smtClean="0"/>
              <a:t>‹#›</a:t>
            </a:fld>
            <a:endParaRPr lang="pt-BR"/>
          </a:p>
        </p:txBody>
      </p:sp>
    </p:spTree>
    <p:extLst>
      <p:ext uri="{BB962C8B-B14F-4D97-AF65-F5344CB8AC3E}">
        <p14:creationId xmlns:p14="http://schemas.microsoft.com/office/powerpoint/2010/main" val="2374884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BR"/>
          </a:p>
        </p:txBody>
      </p:sp>
      <p:sp>
        <p:nvSpPr>
          <p:cNvPr id="3" name="Date Placeholder 2"/>
          <p:cNvSpPr>
            <a:spLocks noGrp="1"/>
          </p:cNvSpPr>
          <p:nvPr>
            <p:ph type="dt" sz="half" idx="10"/>
          </p:nvPr>
        </p:nvSpPr>
        <p:spPr/>
        <p:txBody>
          <a:bodyPr/>
          <a:lstStyle/>
          <a:p>
            <a:fld id="{D2441E75-ABBE-4CBA-B429-D15769C8C67F}" type="datetimeFigureOut">
              <a:rPr lang="pt-BR" smtClean="0"/>
              <a:t>14/03/2013</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B86E057A-D5C4-4F06-BFF9-3599CCFECBDB}" type="slidenum">
              <a:rPr lang="pt-BR" smtClean="0"/>
              <a:t>‹#›</a:t>
            </a:fld>
            <a:endParaRPr lang="pt-BR"/>
          </a:p>
        </p:txBody>
      </p:sp>
    </p:spTree>
    <p:extLst>
      <p:ext uri="{BB962C8B-B14F-4D97-AF65-F5344CB8AC3E}">
        <p14:creationId xmlns:p14="http://schemas.microsoft.com/office/powerpoint/2010/main" val="590478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41E75-ABBE-4CBA-B429-D15769C8C67F}" type="datetimeFigureOut">
              <a:rPr lang="pt-BR" smtClean="0"/>
              <a:t>14/03/2013</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B86E057A-D5C4-4F06-BFF9-3599CCFECBDB}" type="slidenum">
              <a:rPr lang="pt-BR" smtClean="0"/>
              <a:t>‹#›</a:t>
            </a:fld>
            <a:endParaRPr lang="pt-BR"/>
          </a:p>
        </p:txBody>
      </p:sp>
    </p:spTree>
    <p:extLst>
      <p:ext uri="{BB962C8B-B14F-4D97-AF65-F5344CB8AC3E}">
        <p14:creationId xmlns:p14="http://schemas.microsoft.com/office/powerpoint/2010/main" val="1860606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pt-B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441E75-ABBE-4CBA-B429-D15769C8C67F}" type="datetimeFigureOut">
              <a:rPr lang="pt-BR" smtClean="0"/>
              <a:t>14/03/2013</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B86E057A-D5C4-4F06-BFF9-3599CCFECBDB}" type="slidenum">
              <a:rPr lang="pt-BR" smtClean="0"/>
              <a:t>‹#›</a:t>
            </a:fld>
            <a:endParaRPr lang="pt-BR"/>
          </a:p>
        </p:txBody>
      </p:sp>
    </p:spTree>
    <p:extLst>
      <p:ext uri="{BB962C8B-B14F-4D97-AF65-F5344CB8AC3E}">
        <p14:creationId xmlns:p14="http://schemas.microsoft.com/office/powerpoint/2010/main" val="2860442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pt-B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441E75-ABBE-4CBA-B429-D15769C8C67F}" type="datetimeFigureOut">
              <a:rPr lang="pt-BR" smtClean="0"/>
              <a:t>14/03/2013</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B86E057A-D5C4-4F06-BFF9-3599CCFECBDB}" type="slidenum">
              <a:rPr lang="pt-BR" smtClean="0"/>
              <a:t>‹#›</a:t>
            </a:fld>
            <a:endParaRPr lang="pt-BR"/>
          </a:p>
        </p:txBody>
      </p:sp>
    </p:spTree>
    <p:extLst>
      <p:ext uri="{BB962C8B-B14F-4D97-AF65-F5344CB8AC3E}">
        <p14:creationId xmlns:p14="http://schemas.microsoft.com/office/powerpoint/2010/main" val="41172837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pt-B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441E75-ABBE-4CBA-B429-D15769C8C67F}" type="datetimeFigureOut">
              <a:rPr lang="pt-BR" smtClean="0"/>
              <a:t>14/03/2013</a:t>
            </a:fld>
            <a:endParaRPr lang="pt-B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6E057A-D5C4-4F06-BFF9-3599CCFECBDB}" type="slidenum">
              <a:rPr lang="pt-BR" smtClean="0"/>
              <a:t>‹#›</a:t>
            </a:fld>
            <a:endParaRPr lang="pt-BR"/>
          </a:p>
        </p:txBody>
      </p:sp>
    </p:spTree>
    <p:extLst>
      <p:ext uri="{BB962C8B-B14F-4D97-AF65-F5344CB8AC3E}">
        <p14:creationId xmlns:p14="http://schemas.microsoft.com/office/powerpoint/2010/main" val="976689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4.png"/><Relationship Id="rId12" Type="http://schemas.openxmlformats.org/officeDocument/2006/relationships/slide" Target="slide5.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 Target="slide3.xml"/><Relationship Id="rId11" Type="http://schemas.openxmlformats.org/officeDocument/2006/relationships/image" Target="../media/image6.png"/><Relationship Id="rId5" Type="http://schemas.openxmlformats.org/officeDocument/2006/relationships/image" Target="../media/image3.png"/><Relationship Id="rId10" Type="http://schemas.openxmlformats.org/officeDocument/2006/relationships/slide" Target="slide6.xml"/><Relationship Id="rId4" Type="http://schemas.openxmlformats.org/officeDocument/2006/relationships/slide" Target="slide2.xml"/><Relationship Id="rId9"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4.png"/><Relationship Id="rId5" Type="http://schemas.openxmlformats.org/officeDocument/2006/relationships/slide" Target="slide4.xml"/><Relationship Id="rId10" Type="http://schemas.openxmlformats.org/officeDocument/2006/relationships/image" Target="../media/image13.png"/><Relationship Id="rId4" Type="http://schemas.openxmlformats.org/officeDocument/2006/relationships/image" Target="../media/image10.png"/><Relationship Id="rId9" Type="http://schemas.openxmlformats.org/officeDocument/2006/relationships/slide" Target="slide6.xml"/></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slide" Target="slide1.xml"/><Relationship Id="rId7" Type="http://schemas.openxmlformats.org/officeDocument/2006/relationships/slide" Target="slide5.xml"/><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20.png"/><Relationship Id="rId5" Type="http://schemas.openxmlformats.org/officeDocument/2006/relationships/slide" Target="slide3.xml"/><Relationship Id="rId10" Type="http://schemas.openxmlformats.org/officeDocument/2006/relationships/image" Target="../media/image19.png"/><Relationship Id="rId4" Type="http://schemas.openxmlformats.org/officeDocument/2006/relationships/image" Target="../media/image16.png"/><Relationship Id="rId9" Type="http://schemas.openxmlformats.org/officeDocument/2006/relationships/slide" Target="slide6.xml"/></Relationships>
</file>

<file path=ppt/slides/_rels/slide5.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slide" Target="slide1.xml"/><Relationship Id="rId7" Type="http://schemas.openxmlformats.org/officeDocument/2006/relationships/image" Target="../media/image24.pn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image" Target="../media/image26.png"/><Relationship Id="rId5" Type="http://schemas.openxmlformats.org/officeDocument/2006/relationships/slide" Target="slide3.xml"/><Relationship Id="rId10" Type="http://schemas.openxmlformats.org/officeDocument/2006/relationships/slide" Target="slide6.xml"/><Relationship Id="rId4" Type="http://schemas.openxmlformats.org/officeDocument/2006/relationships/image" Target="../media/image22.png"/><Relationship Id="rId9" Type="http://schemas.openxmlformats.org/officeDocument/2006/relationships/image" Target="../media/image25.png"/></Relationships>
</file>

<file path=ppt/slides/_rels/slide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slide" Target="slide1.xml"/><Relationship Id="rId7" Type="http://schemas.openxmlformats.org/officeDocument/2006/relationships/slide" Target="slide4.xml"/><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1.png"/><Relationship Id="rId5" Type="http://schemas.openxmlformats.org/officeDocument/2006/relationships/slide" Target="slide3.xml"/><Relationship Id="rId10" Type="http://schemas.openxmlformats.org/officeDocument/2006/relationships/image" Target="../media/image30.png"/><Relationship Id="rId4" Type="http://schemas.openxmlformats.org/officeDocument/2006/relationships/image" Target="../media/image27.png"/><Relationship Id="rId9" Type="http://schemas.openxmlformats.org/officeDocument/2006/relationships/slide" Target="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Mesquita\Desktop\hom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23" y="-6102"/>
            <a:ext cx="9166423" cy="6874817"/>
          </a:xfrm>
          <a:prstGeom prst="rect">
            <a:avLst/>
          </a:prstGeom>
          <a:noFill/>
          <a:extLst>
            <a:ext uri="{909E8E84-426E-40DD-AFC4-6F175D3DCCD1}">
              <a14:hiddenFill xmlns:a14="http://schemas.microsoft.com/office/drawing/2010/main">
                <a:solidFill>
                  <a:srgbClr val="FFFFFF"/>
                </a:solidFill>
              </a14:hiddenFill>
            </a:ext>
          </a:extLst>
        </p:spPr>
      </p:pic>
      <p:sp>
        <p:nvSpPr>
          <p:cNvPr id="53" name="TextBox 52"/>
          <p:cNvSpPr txBox="1"/>
          <p:nvPr/>
        </p:nvSpPr>
        <p:spPr>
          <a:xfrm>
            <a:off x="3663701" y="509191"/>
            <a:ext cx="1800201" cy="584775"/>
          </a:xfrm>
          <a:prstGeom prst="rect">
            <a:avLst/>
          </a:prstGeom>
          <a:noFill/>
        </p:spPr>
        <p:txBody>
          <a:bodyPr wrap="square" rtlCol="0">
            <a:spAutoFit/>
          </a:bodyPr>
          <a:lstStyle/>
          <a:p>
            <a:r>
              <a:rPr lang="pt-BR" sz="1600" dirty="0" smtClean="0"/>
              <a:t>What is Crowdsourcing</a:t>
            </a:r>
            <a:r>
              <a:rPr lang="pt-BR" sz="1600" dirty="0" smtClean="0"/>
              <a:t>?</a:t>
            </a:r>
            <a:endParaRPr lang="pt-BR" sz="1600" dirty="0"/>
          </a:p>
        </p:txBody>
      </p:sp>
      <p:sp>
        <p:nvSpPr>
          <p:cNvPr id="54" name="TextBox 53"/>
          <p:cNvSpPr txBox="1"/>
          <p:nvPr/>
        </p:nvSpPr>
        <p:spPr>
          <a:xfrm>
            <a:off x="6559649" y="548680"/>
            <a:ext cx="1214983" cy="369332"/>
          </a:xfrm>
          <a:prstGeom prst="rect">
            <a:avLst/>
          </a:prstGeom>
          <a:noFill/>
        </p:spPr>
        <p:txBody>
          <a:bodyPr wrap="square" rtlCol="0">
            <a:spAutoFit/>
          </a:bodyPr>
          <a:lstStyle/>
          <a:p>
            <a:r>
              <a:rPr lang="pt-BR" dirty="0" smtClean="0"/>
              <a:t>About Us</a:t>
            </a:r>
            <a:endParaRPr lang="pt-BR" dirty="0"/>
          </a:p>
        </p:txBody>
      </p:sp>
      <p:sp>
        <p:nvSpPr>
          <p:cNvPr id="55" name="TextBox 54"/>
          <p:cNvSpPr txBox="1"/>
          <p:nvPr/>
        </p:nvSpPr>
        <p:spPr>
          <a:xfrm>
            <a:off x="7956376" y="623491"/>
            <a:ext cx="1214983" cy="369332"/>
          </a:xfrm>
          <a:prstGeom prst="rect">
            <a:avLst/>
          </a:prstGeom>
          <a:noFill/>
        </p:spPr>
        <p:txBody>
          <a:bodyPr wrap="square" rtlCol="0">
            <a:spAutoFit/>
          </a:bodyPr>
          <a:lstStyle/>
          <a:p>
            <a:r>
              <a:rPr lang="pt-BR" dirty="0" smtClean="0"/>
              <a:t>Blog</a:t>
            </a:r>
            <a:endParaRPr lang="pt-BR" dirty="0"/>
          </a:p>
        </p:txBody>
      </p:sp>
      <p:sp>
        <p:nvSpPr>
          <p:cNvPr id="56" name="TextBox 55"/>
          <p:cNvSpPr txBox="1"/>
          <p:nvPr/>
        </p:nvSpPr>
        <p:spPr>
          <a:xfrm>
            <a:off x="5225405" y="537766"/>
            <a:ext cx="1214983" cy="369332"/>
          </a:xfrm>
          <a:prstGeom prst="rect">
            <a:avLst/>
          </a:prstGeom>
          <a:noFill/>
        </p:spPr>
        <p:txBody>
          <a:bodyPr wrap="square" rtlCol="0">
            <a:spAutoFit/>
          </a:bodyPr>
          <a:lstStyle/>
          <a:p>
            <a:r>
              <a:rPr lang="pt-BR" dirty="0" smtClean="0"/>
              <a:t>Solutions</a:t>
            </a:r>
            <a:endParaRPr lang="pt-BR" dirty="0"/>
          </a:p>
        </p:txBody>
      </p:sp>
      <p:sp>
        <p:nvSpPr>
          <p:cNvPr id="67" name="Rectangle 66"/>
          <p:cNvSpPr/>
          <p:nvPr/>
        </p:nvSpPr>
        <p:spPr>
          <a:xfrm>
            <a:off x="539552" y="1916832"/>
            <a:ext cx="3600400" cy="2016224"/>
          </a:xfrm>
          <a:prstGeom prst="rect">
            <a:avLst/>
          </a:prstGeom>
          <a:solidFill>
            <a:srgbClr val="F5F4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7" name="Straight Connector 16"/>
          <p:cNvCxnSpPr/>
          <p:nvPr/>
        </p:nvCxnSpPr>
        <p:spPr>
          <a:xfrm>
            <a:off x="539552" y="1916832"/>
            <a:ext cx="3600400" cy="20162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H="1">
            <a:off x="539552" y="1916832"/>
            <a:ext cx="3600400" cy="20162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065437" y="2728203"/>
            <a:ext cx="1080120" cy="369332"/>
          </a:xfrm>
          <a:prstGeom prst="rect">
            <a:avLst/>
          </a:prstGeom>
          <a:noFill/>
        </p:spPr>
        <p:txBody>
          <a:bodyPr wrap="square" rtlCol="0">
            <a:spAutoFit/>
          </a:bodyPr>
          <a:lstStyle/>
          <a:p>
            <a:r>
              <a:rPr lang="pt-BR" dirty="0" smtClean="0"/>
              <a:t>IMG 1</a:t>
            </a:r>
            <a:endParaRPr lang="pt-BR" dirty="0"/>
          </a:p>
        </p:txBody>
      </p:sp>
      <p:sp>
        <p:nvSpPr>
          <p:cNvPr id="34" name="TextBox 33"/>
          <p:cNvSpPr txBox="1"/>
          <p:nvPr/>
        </p:nvSpPr>
        <p:spPr>
          <a:xfrm>
            <a:off x="4563801" y="1916832"/>
            <a:ext cx="3752615" cy="1107996"/>
          </a:xfrm>
          <a:prstGeom prst="rect">
            <a:avLst/>
          </a:prstGeom>
          <a:noFill/>
        </p:spPr>
        <p:txBody>
          <a:bodyPr wrap="square" rtlCol="0">
            <a:spAutoFit/>
          </a:bodyPr>
          <a:lstStyle/>
          <a:p>
            <a:r>
              <a:rPr lang="pt-BR" dirty="0" smtClean="0"/>
              <a:t>Coletivy Mission:</a:t>
            </a:r>
          </a:p>
          <a:p>
            <a:r>
              <a:rPr lang="pt-BR" sz="1200" dirty="0" smtClean="0"/>
              <a:t/>
            </a:r>
            <a:br>
              <a:rPr lang="pt-BR" sz="1200" dirty="0" smtClean="0"/>
            </a:br>
            <a:r>
              <a:rPr lang="pt-BR" sz="1200" b="1" dirty="0" smtClean="0"/>
              <a:t>Here we tell our mission in a few lines.</a:t>
            </a:r>
            <a:r>
              <a:rPr lang="pt-BR" sz="1200" dirty="0" smtClean="0"/>
              <a:t>Lorem ipsum dolor sit amet, consectetur adipiscing elit. Vestibulum lectus ante, lacinia eu ultrices non, pellentesque at elit. </a:t>
            </a:r>
            <a:endParaRPr lang="pt-BR" sz="1200" dirty="0"/>
          </a:p>
        </p:txBody>
      </p:sp>
      <p:sp>
        <p:nvSpPr>
          <p:cNvPr id="70" name="Rectangle 69"/>
          <p:cNvSpPr/>
          <p:nvPr/>
        </p:nvSpPr>
        <p:spPr>
          <a:xfrm>
            <a:off x="692720" y="4584551"/>
            <a:ext cx="2160240" cy="756084"/>
          </a:xfrm>
          <a:prstGeom prst="rect">
            <a:avLst/>
          </a:prstGeom>
          <a:solidFill>
            <a:srgbClr val="F5F4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71" name="Straight Connector 70"/>
          <p:cNvCxnSpPr/>
          <p:nvPr/>
        </p:nvCxnSpPr>
        <p:spPr>
          <a:xfrm flipH="1">
            <a:off x="683568" y="4581128"/>
            <a:ext cx="2169392" cy="7574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1508521" y="4781525"/>
            <a:ext cx="759223" cy="369332"/>
          </a:xfrm>
          <a:prstGeom prst="rect">
            <a:avLst/>
          </a:prstGeom>
          <a:noFill/>
        </p:spPr>
        <p:txBody>
          <a:bodyPr wrap="square" rtlCol="0">
            <a:spAutoFit/>
          </a:bodyPr>
          <a:lstStyle/>
          <a:p>
            <a:r>
              <a:rPr lang="pt-BR" dirty="0" smtClean="0"/>
              <a:t>IMG 2</a:t>
            </a:r>
            <a:endParaRPr lang="pt-BR" dirty="0"/>
          </a:p>
        </p:txBody>
      </p:sp>
      <p:sp>
        <p:nvSpPr>
          <p:cNvPr id="73" name="Rectangle 72"/>
          <p:cNvSpPr/>
          <p:nvPr/>
        </p:nvSpPr>
        <p:spPr>
          <a:xfrm>
            <a:off x="3395116" y="4584551"/>
            <a:ext cx="2160240" cy="756084"/>
          </a:xfrm>
          <a:prstGeom prst="rect">
            <a:avLst/>
          </a:prstGeom>
          <a:solidFill>
            <a:srgbClr val="F5F4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74" name="Straight Connector 73"/>
          <p:cNvCxnSpPr/>
          <p:nvPr/>
        </p:nvCxnSpPr>
        <p:spPr>
          <a:xfrm>
            <a:off x="3398142" y="4581128"/>
            <a:ext cx="2157214" cy="7574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3385964" y="4581128"/>
            <a:ext cx="2169392" cy="7574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4210917" y="4781525"/>
            <a:ext cx="867235" cy="369332"/>
          </a:xfrm>
          <a:prstGeom prst="rect">
            <a:avLst/>
          </a:prstGeom>
          <a:noFill/>
        </p:spPr>
        <p:txBody>
          <a:bodyPr wrap="square" rtlCol="0">
            <a:spAutoFit/>
          </a:bodyPr>
          <a:lstStyle/>
          <a:p>
            <a:r>
              <a:rPr lang="pt-BR" dirty="0" smtClean="0"/>
              <a:t>IMG 3</a:t>
            </a:r>
            <a:endParaRPr lang="pt-BR" dirty="0"/>
          </a:p>
        </p:txBody>
      </p:sp>
      <p:sp>
        <p:nvSpPr>
          <p:cNvPr id="79" name="Rectangle 78"/>
          <p:cNvSpPr/>
          <p:nvPr/>
        </p:nvSpPr>
        <p:spPr>
          <a:xfrm>
            <a:off x="6079323" y="4584551"/>
            <a:ext cx="2160240" cy="756084"/>
          </a:xfrm>
          <a:prstGeom prst="rect">
            <a:avLst/>
          </a:prstGeom>
          <a:solidFill>
            <a:srgbClr val="F5F4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80" name="Straight Connector 79"/>
          <p:cNvCxnSpPr/>
          <p:nvPr/>
        </p:nvCxnSpPr>
        <p:spPr>
          <a:xfrm>
            <a:off x="6082349" y="4581128"/>
            <a:ext cx="2157214" cy="7574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H="1">
            <a:off x="6070171" y="4581128"/>
            <a:ext cx="2169392" cy="7574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6895124" y="4781525"/>
            <a:ext cx="815801" cy="369332"/>
          </a:xfrm>
          <a:prstGeom prst="rect">
            <a:avLst/>
          </a:prstGeom>
          <a:noFill/>
        </p:spPr>
        <p:txBody>
          <a:bodyPr wrap="square" rtlCol="0">
            <a:spAutoFit/>
          </a:bodyPr>
          <a:lstStyle/>
          <a:p>
            <a:r>
              <a:rPr lang="pt-BR" dirty="0" smtClean="0"/>
              <a:t>IMG 4</a:t>
            </a:r>
            <a:endParaRPr lang="pt-BR" dirty="0"/>
          </a:p>
        </p:txBody>
      </p:sp>
      <p:sp>
        <p:nvSpPr>
          <p:cNvPr id="83" name="TextBox 82"/>
          <p:cNvSpPr txBox="1"/>
          <p:nvPr/>
        </p:nvSpPr>
        <p:spPr>
          <a:xfrm>
            <a:off x="611560" y="5397599"/>
            <a:ext cx="2375892" cy="984885"/>
          </a:xfrm>
          <a:prstGeom prst="rect">
            <a:avLst/>
          </a:prstGeom>
          <a:noFill/>
        </p:spPr>
        <p:txBody>
          <a:bodyPr wrap="square" rtlCol="0">
            <a:spAutoFit/>
          </a:bodyPr>
          <a:lstStyle/>
          <a:p>
            <a:r>
              <a:rPr lang="pt-BR" sz="1000" b="1" dirty="0" smtClean="0"/>
              <a:t>                      </a:t>
            </a:r>
            <a:r>
              <a:rPr lang="pt-BR" sz="1000" b="1" dirty="0" smtClean="0"/>
              <a:t>Consultancy</a:t>
            </a:r>
            <a:r>
              <a:rPr lang="pt-BR" sz="1000" b="1" dirty="0" smtClean="0"/>
              <a:t/>
            </a:r>
            <a:br>
              <a:rPr lang="pt-BR" sz="1000" b="1" dirty="0" smtClean="0"/>
            </a:br>
            <a:r>
              <a:rPr lang="pt-BR" sz="800" b="1" dirty="0" smtClean="0"/>
              <a:t>Here we have a short description of our Consultancy service. </a:t>
            </a:r>
            <a:r>
              <a:rPr lang="pt-BR" sz="800" dirty="0" smtClean="0"/>
              <a:t>Lorem </a:t>
            </a:r>
            <a:r>
              <a:rPr lang="pt-BR" sz="800" dirty="0"/>
              <a:t>ipsum dolor sit amet, consectetur adipiscing elit. Vestibulum lectus ante, lacinia eu ultrices non, pellentesque at elit. Proin malesuada pellentesque libero a consectetur. </a:t>
            </a:r>
            <a:r>
              <a:rPr lang="pt-BR" sz="800" dirty="0" smtClean="0"/>
              <a:t>Proin</a:t>
            </a:r>
          </a:p>
          <a:p>
            <a:r>
              <a:rPr lang="pt-BR" sz="800" u="sng" dirty="0" smtClean="0"/>
              <a:t>Learn More.</a:t>
            </a:r>
            <a:endParaRPr lang="pt-BR" sz="800" u="sng" dirty="0"/>
          </a:p>
        </p:txBody>
      </p:sp>
      <p:sp>
        <p:nvSpPr>
          <p:cNvPr id="84" name="TextBox 83"/>
          <p:cNvSpPr txBox="1"/>
          <p:nvPr/>
        </p:nvSpPr>
        <p:spPr>
          <a:xfrm>
            <a:off x="3423667" y="5378549"/>
            <a:ext cx="2375892" cy="984885"/>
          </a:xfrm>
          <a:prstGeom prst="rect">
            <a:avLst/>
          </a:prstGeom>
          <a:noFill/>
        </p:spPr>
        <p:txBody>
          <a:bodyPr wrap="square" rtlCol="0">
            <a:spAutoFit/>
          </a:bodyPr>
          <a:lstStyle/>
          <a:p>
            <a:r>
              <a:rPr lang="pt-BR" sz="1000" b="1" dirty="0" smtClean="0"/>
              <a:t>                           </a:t>
            </a:r>
            <a:r>
              <a:rPr lang="pt-BR" sz="1000" b="1" dirty="0" smtClean="0"/>
              <a:t>Techonlogy</a:t>
            </a:r>
          </a:p>
          <a:p>
            <a:r>
              <a:rPr lang="pt-BR" sz="800" b="1" dirty="0"/>
              <a:t>Here we have a short description of our </a:t>
            </a:r>
            <a:r>
              <a:rPr lang="pt-BR" sz="800" b="1" dirty="0" smtClean="0"/>
              <a:t>technology </a:t>
            </a:r>
            <a:r>
              <a:rPr lang="pt-BR" sz="800" b="1" dirty="0"/>
              <a:t>service. </a:t>
            </a:r>
            <a:r>
              <a:rPr lang="pt-BR" sz="800" dirty="0"/>
              <a:t>Lorem ipsum dolor sit amet, consectetur adipiscing elit. Vestibulum lectus ante, lacinia eu ultrices non, pellentesque at elit. Proin malesuada pellentesque libero a consectetur. Proin</a:t>
            </a:r>
          </a:p>
          <a:p>
            <a:r>
              <a:rPr lang="pt-BR" sz="800" u="sng" dirty="0"/>
              <a:t>Learn More.</a:t>
            </a:r>
            <a:endParaRPr lang="pt-BR" sz="800" u="sng" dirty="0"/>
          </a:p>
        </p:txBody>
      </p:sp>
      <p:sp>
        <p:nvSpPr>
          <p:cNvPr id="85" name="TextBox 84"/>
          <p:cNvSpPr txBox="1"/>
          <p:nvPr/>
        </p:nvSpPr>
        <p:spPr>
          <a:xfrm>
            <a:off x="6012160" y="5397599"/>
            <a:ext cx="2375892" cy="1107996"/>
          </a:xfrm>
          <a:prstGeom prst="rect">
            <a:avLst/>
          </a:prstGeom>
          <a:noFill/>
        </p:spPr>
        <p:txBody>
          <a:bodyPr wrap="square" rtlCol="0">
            <a:spAutoFit/>
          </a:bodyPr>
          <a:lstStyle/>
          <a:p>
            <a:r>
              <a:rPr lang="pt-BR" sz="1000" b="1" dirty="0" smtClean="0"/>
              <a:t>                   </a:t>
            </a:r>
            <a:r>
              <a:rPr lang="pt-BR" sz="1000" b="1" dirty="0" smtClean="0"/>
              <a:t>Consultancy </a:t>
            </a:r>
            <a:r>
              <a:rPr lang="pt-BR" sz="1000" b="1" dirty="0" smtClean="0"/>
              <a:t>+ </a:t>
            </a:r>
            <a:r>
              <a:rPr lang="pt-BR" sz="1000" b="1" dirty="0" smtClean="0"/>
              <a:t>Technology</a:t>
            </a:r>
            <a:r>
              <a:rPr lang="pt-BR" sz="1000" b="1" dirty="0" smtClean="0"/>
              <a:t/>
            </a:r>
            <a:br>
              <a:rPr lang="pt-BR" sz="1000" b="1" dirty="0" smtClean="0"/>
            </a:br>
            <a:r>
              <a:rPr lang="pt-BR" sz="800" b="1" dirty="0"/>
              <a:t>Here we have a short description of our Consultancy </a:t>
            </a:r>
            <a:r>
              <a:rPr lang="pt-BR" sz="800" b="1" dirty="0" smtClean="0"/>
              <a:t>+ Technology service</a:t>
            </a:r>
            <a:r>
              <a:rPr lang="pt-BR" sz="800" b="1" dirty="0"/>
              <a:t>. </a:t>
            </a:r>
            <a:r>
              <a:rPr lang="pt-BR" sz="800" dirty="0"/>
              <a:t>Lorem ipsum dolor sit amet, consectetur adipiscing elit. Vestibulum lectus ante, lacinia eu ultrices non, pellentesque at elit. Proin malesuada pellentesque libero a consectetur. Proin</a:t>
            </a:r>
          </a:p>
          <a:p>
            <a:r>
              <a:rPr lang="pt-BR" sz="800" u="sng" dirty="0"/>
              <a:t>Learn More.</a:t>
            </a:r>
            <a:endParaRPr lang="pt-BR" sz="800" u="sng" dirty="0"/>
          </a:p>
        </p:txBody>
      </p:sp>
      <p:pic>
        <p:nvPicPr>
          <p:cNvPr id="3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8537" y="2200275"/>
            <a:ext cx="561975"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7" name="TextBox 86"/>
          <p:cNvSpPr txBox="1"/>
          <p:nvPr/>
        </p:nvSpPr>
        <p:spPr>
          <a:xfrm rot="16200000">
            <a:off x="8210954" y="3050595"/>
            <a:ext cx="1474068" cy="369332"/>
          </a:xfrm>
          <a:prstGeom prst="rect">
            <a:avLst/>
          </a:prstGeom>
          <a:noFill/>
        </p:spPr>
        <p:txBody>
          <a:bodyPr wrap="square" rtlCol="0">
            <a:spAutoFit/>
          </a:bodyPr>
          <a:lstStyle/>
          <a:p>
            <a:r>
              <a:rPr lang="pt-BR" b="1" spc="600" dirty="0" smtClean="0"/>
              <a:t>Contact</a:t>
            </a:r>
            <a:endParaRPr lang="pt-BR" b="1" spc="600" dirty="0"/>
          </a:p>
        </p:txBody>
      </p:sp>
      <p:pic>
        <p:nvPicPr>
          <p:cNvPr id="37" name="Picture 4">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09011" y="2176462"/>
            <a:ext cx="581025"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8" name="Rounded Rectangle 87"/>
          <p:cNvSpPr/>
          <p:nvPr/>
        </p:nvSpPr>
        <p:spPr>
          <a:xfrm>
            <a:off x="395536" y="6592019"/>
            <a:ext cx="8208912" cy="260648"/>
          </a:xfrm>
          <a:prstGeom prst="roundRect">
            <a:avLst/>
          </a:prstGeom>
          <a:solidFill>
            <a:srgbClr val="F5F4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9" name="TextBox 88"/>
          <p:cNvSpPr txBox="1"/>
          <p:nvPr/>
        </p:nvSpPr>
        <p:spPr>
          <a:xfrm>
            <a:off x="3604084" y="6549159"/>
            <a:ext cx="1474068" cy="338554"/>
          </a:xfrm>
          <a:prstGeom prst="rect">
            <a:avLst/>
          </a:prstGeom>
          <a:noFill/>
        </p:spPr>
        <p:txBody>
          <a:bodyPr wrap="square" rtlCol="0">
            <a:spAutoFit/>
          </a:bodyPr>
          <a:lstStyle/>
          <a:p>
            <a:r>
              <a:rPr lang="pt-BR" sz="1600" b="1" spc="600" dirty="0" smtClean="0"/>
              <a:t>Footer</a:t>
            </a:r>
            <a:endParaRPr lang="pt-BR" sz="1600" b="1" spc="600" dirty="0"/>
          </a:p>
        </p:txBody>
      </p:sp>
      <p:pic>
        <p:nvPicPr>
          <p:cNvPr id="38" name="Picture 5">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17429" y="541516"/>
            <a:ext cx="1343025" cy="514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2" name="Picture 7">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180806" y="419894"/>
            <a:ext cx="1276350" cy="704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4" name="Picture 9">
            <a:hlinkClick r:id="rId10"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710925" y="374828"/>
            <a:ext cx="1019175" cy="88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0" name="Straight Connector 89"/>
          <p:cNvCxnSpPr/>
          <p:nvPr/>
        </p:nvCxnSpPr>
        <p:spPr>
          <a:xfrm>
            <a:off x="692720" y="4581128"/>
            <a:ext cx="2157214" cy="7574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34" name="Picture 10">
            <a:hlinkClick r:id="rId12" action="ppaction://hlinksldjump"/>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531074" y="304721"/>
            <a:ext cx="1057275" cy="857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34439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22423" y="-6102"/>
            <a:ext cx="9193782" cy="6874817"/>
            <a:chOff x="-22423" y="-6102"/>
            <a:chExt cx="9193782" cy="6874817"/>
          </a:xfrm>
        </p:grpSpPr>
        <p:pic>
          <p:nvPicPr>
            <p:cNvPr id="93" name="Picture 2" descr="C:\Users\Mesquita\Desktop\hom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23" y="-6102"/>
              <a:ext cx="9166423" cy="6874817"/>
            </a:xfrm>
            <a:prstGeom prst="rect">
              <a:avLst/>
            </a:prstGeom>
            <a:noFill/>
            <a:extLst>
              <a:ext uri="{909E8E84-426E-40DD-AFC4-6F175D3DCCD1}">
                <a14:hiddenFill xmlns:a14="http://schemas.microsoft.com/office/drawing/2010/main">
                  <a:solidFill>
                    <a:srgbClr val="FFFFFF"/>
                  </a:solidFill>
                </a14:hiddenFill>
              </a:ext>
            </a:extLst>
          </p:spPr>
        </p:pic>
        <p:sp>
          <p:nvSpPr>
            <p:cNvPr id="94" name="TextBox 93"/>
            <p:cNvSpPr txBox="1"/>
            <p:nvPr/>
          </p:nvSpPr>
          <p:spPr>
            <a:xfrm>
              <a:off x="3663701" y="509191"/>
              <a:ext cx="1800201" cy="584775"/>
            </a:xfrm>
            <a:prstGeom prst="rect">
              <a:avLst/>
            </a:prstGeom>
            <a:noFill/>
          </p:spPr>
          <p:txBody>
            <a:bodyPr wrap="square" rtlCol="0">
              <a:spAutoFit/>
            </a:bodyPr>
            <a:lstStyle/>
            <a:p>
              <a:r>
                <a:rPr lang="pt-BR" sz="1600" dirty="0" smtClean="0"/>
                <a:t>What is Crowdsourcing</a:t>
              </a:r>
              <a:r>
                <a:rPr lang="pt-BR" sz="1600" dirty="0" smtClean="0"/>
                <a:t>?</a:t>
              </a:r>
              <a:endParaRPr lang="pt-BR" sz="1600" dirty="0"/>
            </a:p>
          </p:txBody>
        </p:sp>
        <p:sp>
          <p:nvSpPr>
            <p:cNvPr id="95" name="TextBox 94"/>
            <p:cNvSpPr txBox="1"/>
            <p:nvPr/>
          </p:nvSpPr>
          <p:spPr>
            <a:xfrm>
              <a:off x="6689948" y="548680"/>
              <a:ext cx="1214983" cy="369332"/>
            </a:xfrm>
            <a:prstGeom prst="rect">
              <a:avLst/>
            </a:prstGeom>
            <a:noFill/>
          </p:spPr>
          <p:txBody>
            <a:bodyPr wrap="square" rtlCol="0">
              <a:spAutoFit/>
            </a:bodyPr>
            <a:lstStyle/>
            <a:p>
              <a:r>
                <a:rPr lang="pt-BR" dirty="0" smtClean="0"/>
                <a:t>About</a:t>
              </a:r>
              <a:endParaRPr lang="pt-BR" dirty="0"/>
            </a:p>
          </p:txBody>
        </p:sp>
        <p:sp>
          <p:nvSpPr>
            <p:cNvPr id="96" name="TextBox 95"/>
            <p:cNvSpPr txBox="1"/>
            <p:nvPr/>
          </p:nvSpPr>
          <p:spPr>
            <a:xfrm>
              <a:off x="7956376" y="623491"/>
              <a:ext cx="1214983" cy="369332"/>
            </a:xfrm>
            <a:prstGeom prst="rect">
              <a:avLst/>
            </a:prstGeom>
            <a:noFill/>
          </p:spPr>
          <p:txBody>
            <a:bodyPr wrap="square" rtlCol="0">
              <a:spAutoFit/>
            </a:bodyPr>
            <a:lstStyle/>
            <a:p>
              <a:r>
                <a:rPr lang="pt-BR" dirty="0" smtClean="0"/>
                <a:t>Blog</a:t>
              </a:r>
              <a:endParaRPr lang="pt-BR" dirty="0"/>
            </a:p>
          </p:txBody>
        </p:sp>
        <p:sp>
          <p:nvSpPr>
            <p:cNvPr id="97" name="TextBox 96"/>
            <p:cNvSpPr txBox="1"/>
            <p:nvPr/>
          </p:nvSpPr>
          <p:spPr>
            <a:xfrm>
              <a:off x="5225405" y="537766"/>
              <a:ext cx="1214983" cy="369332"/>
            </a:xfrm>
            <a:prstGeom prst="rect">
              <a:avLst/>
            </a:prstGeom>
            <a:noFill/>
          </p:spPr>
          <p:txBody>
            <a:bodyPr wrap="square" rtlCol="0">
              <a:spAutoFit/>
            </a:bodyPr>
            <a:lstStyle/>
            <a:p>
              <a:r>
                <a:rPr lang="pt-BR" dirty="0" smtClean="0"/>
                <a:t>Solutions</a:t>
              </a:r>
              <a:endParaRPr lang="pt-BR" dirty="0"/>
            </a:p>
          </p:txBody>
        </p:sp>
        <p:sp>
          <p:nvSpPr>
            <p:cNvPr id="98" name="Rectangle 97"/>
            <p:cNvSpPr/>
            <p:nvPr/>
          </p:nvSpPr>
          <p:spPr>
            <a:xfrm>
              <a:off x="539552" y="1916832"/>
              <a:ext cx="3600400" cy="2016224"/>
            </a:xfrm>
            <a:prstGeom prst="rect">
              <a:avLst/>
            </a:prstGeom>
            <a:solidFill>
              <a:srgbClr val="F5F4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99" name="Straight Connector 98"/>
            <p:cNvCxnSpPr/>
            <p:nvPr/>
          </p:nvCxnSpPr>
          <p:spPr>
            <a:xfrm>
              <a:off x="539552" y="1916832"/>
              <a:ext cx="3600400" cy="20162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p:nvCxnSpPr>
          <p:spPr>
            <a:xfrm flipH="1">
              <a:off x="539552" y="1916832"/>
              <a:ext cx="3600400" cy="201622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1" name="TextBox 100"/>
            <p:cNvSpPr txBox="1"/>
            <p:nvPr/>
          </p:nvSpPr>
          <p:spPr>
            <a:xfrm>
              <a:off x="2065437" y="2728203"/>
              <a:ext cx="1080120" cy="369332"/>
            </a:xfrm>
            <a:prstGeom prst="rect">
              <a:avLst/>
            </a:prstGeom>
            <a:noFill/>
          </p:spPr>
          <p:txBody>
            <a:bodyPr wrap="square" rtlCol="0">
              <a:spAutoFit/>
            </a:bodyPr>
            <a:lstStyle/>
            <a:p>
              <a:r>
                <a:rPr lang="pt-BR" dirty="0" smtClean="0"/>
                <a:t>IMG</a:t>
              </a:r>
              <a:endParaRPr lang="pt-BR" dirty="0"/>
            </a:p>
          </p:txBody>
        </p:sp>
        <p:sp>
          <p:nvSpPr>
            <p:cNvPr id="102" name="TextBox 101"/>
            <p:cNvSpPr txBox="1"/>
            <p:nvPr/>
          </p:nvSpPr>
          <p:spPr>
            <a:xfrm>
              <a:off x="4563801" y="1916832"/>
              <a:ext cx="3752615" cy="1661993"/>
            </a:xfrm>
            <a:prstGeom prst="rect">
              <a:avLst/>
            </a:prstGeom>
            <a:noFill/>
          </p:spPr>
          <p:txBody>
            <a:bodyPr wrap="square" rtlCol="0">
              <a:spAutoFit/>
            </a:bodyPr>
            <a:lstStyle/>
            <a:p>
              <a:r>
                <a:rPr lang="pt-BR" dirty="0" smtClean="0"/>
                <a:t>Coletivy Mission:</a:t>
              </a:r>
            </a:p>
            <a:p>
              <a:r>
                <a:rPr lang="pt-BR" sz="1200" dirty="0" smtClean="0"/>
                <a:t/>
              </a:r>
              <a:br>
                <a:rPr lang="pt-BR" sz="1200" dirty="0" smtClean="0"/>
              </a:br>
              <a:r>
                <a:rPr lang="pt-BR" sz="1200" dirty="0" smtClean="0"/>
                <a:t>Lorem </a:t>
              </a:r>
              <a:r>
                <a:rPr lang="pt-BR" sz="1200" dirty="0"/>
                <a:t>ipsum dolor sit amet, consectetur adipiscing elit. Vestibulum lectus ante, lacinia eu ultrices non, pellentesque at elit. Proin malesuada pellentesque libero a consectetur. Proin nisl purus, hendrerit at convallis in, mollis quis purus. In sed feugiat justo. Praesent tempus neque lacus, ut porttitor lectus.</a:t>
              </a:r>
              <a:endParaRPr lang="pt-BR" sz="1200" dirty="0"/>
            </a:p>
          </p:txBody>
        </p:sp>
        <p:sp>
          <p:nvSpPr>
            <p:cNvPr id="103" name="Rectangle 102"/>
            <p:cNvSpPr/>
            <p:nvPr/>
          </p:nvSpPr>
          <p:spPr>
            <a:xfrm>
              <a:off x="692720" y="4584551"/>
              <a:ext cx="2160240" cy="756084"/>
            </a:xfrm>
            <a:prstGeom prst="rect">
              <a:avLst/>
            </a:prstGeom>
            <a:solidFill>
              <a:srgbClr val="F5F4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04" name="Straight Connector 103"/>
            <p:cNvCxnSpPr/>
            <p:nvPr/>
          </p:nvCxnSpPr>
          <p:spPr>
            <a:xfrm flipH="1">
              <a:off x="683568" y="4581128"/>
              <a:ext cx="2169392" cy="7574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1508521" y="4781525"/>
              <a:ext cx="607491" cy="369332"/>
            </a:xfrm>
            <a:prstGeom prst="rect">
              <a:avLst/>
            </a:prstGeom>
            <a:noFill/>
          </p:spPr>
          <p:txBody>
            <a:bodyPr wrap="square" rtlCol="0">
              <a:spAutoFit/>
            </a:bodyPr>
            <a:lstStyle/>
            <a:p>
              <a:r>
                <a:rPr lang="pt-BR" dirty="0" smtClean="0"/>
                <a:t>IMG</a:t>
              </a:r>
              <a:endParaRPr lang="pt-BR" dirty="0"/>
            </a:p>
          </p:txBody>
        </p:sp>
        <p:sp>
          <p:nvSpPr>
            <p:cNvPr id="106" name="Rectangle 105"/>
            <p:cNvSpPr/>
            <p:nvPr/>
          </p:nvSpPr>
          <p:spPr>
            <a:xfrm>
              <a:off x="3395116" y="4584551"/>
              <a:ext cx="2160240" cy="756084"/>
            </a:xfrm>
            <a:prstGeom prst="rect">
              <a:avLst/>
            </a:prstGeom>
            <a:solidFill>
              <a:srgbClr val="F5F4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07" name="Straight Connector 106"/>
            <p:cNvCxnSpPr/>
            <p:nvPr/>
          </p:nvCxnSpPr>
          <p:spPr>
            <a:xfrm>
              <a:off x="3398142" y="4581128"/>
              <a:ext cx="2157214" cy="7574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H="1">
              <a:off x="3385964" y="4581128"/>
              <a:ext cx="2169392" cy="7574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TextBox 108"/>
            <p:cNvSpPr txBox="1"/>
            <p:nvPr/>
          </p:nvSpPr>
          <p:spPr>
            <a:xfrm>
              <a:off x="4210917" y="4781525"/>
              <a:ext cx="607491" cy="369332"/>
            </a:xfrm>
            <a:prstGeom prst="rect">
              <a:avLst/>
            </a:prstGeom>
            <a:noFill/>
          </p:spPr>
          <p:txBody>
            <a:bodyPr wrap="square" rtlCol="0">
              <a:spAutoFit/>
            </a:bodyPr>
            <a:lstStyle/>
            <a:p>
              <a:r>
                <a:rPr lang="pt-BR" dirty="0" smtClean="0"/>
                <a:t>IMG</a:t>
              </a:r>
              <a:endParaRPr lang="pt-BR" dirty="0"/>
            </a:p>
          </p:txBody>
        </p:sp>
        <p:sp>
          <p:nvSpPr>
            <p:cNvPr id="110" name="Rectangle 109"/>
            <p:cNvSpPr/>
            <p:nvPr/>
          </p:nvSpPr>
          <p:spPr>
            <a:xfrm>
              <a:off x="6079323" y="4584551"/>
              <a:ext cx="2160240" cy="756084"/>
            </a:xfrm>
            <a:prstGeom prst="rect">
              <a:avLst/>
            </a:prstGeom>
            <a:solidFill>
              <a:srgbClr val="F5F4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11" name="Straight Connector 110"/>
            <p:cNvCxnSpPr/>
            <p:nvPr/>
          </p:nvCxnSpPr>
          <p:spPr>
            <a:xfrm>
              <a:off x="6082349" y="4581128"/>
              <a:ext cx="2157214" cy="7574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flipH="1">
              <a:off x="6070171" y="4581128"/>
              <a:ext cx="2169392" cy="75741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3" name="TextBox 112"/>
            <p:cNvSpPr txBox="1"/>
            <p:nvPr/>
          </p:nvSpPr>
          <p:spPr>
            <a:xfrm>
              <a:off x="6895124" y="4781525"/>
              <a:ext cx="607491" cy="369332"/>
            </a:xfrm>
            <a:prstGeom prst="rect">
              <a:avLst/>
            </a:prstGeom>
            <a:noFill/>
          </p:spPr>
          <p:txBody>
            <a:bodyPr wrap="square" rtlCol="0">
              <a:spAutoFit/>
            </a:bodyPr>
            <a:lstStyle/>
            <a:p>
              <a:r>
                <a:rPr lang="pt-BR" dirty="0" smtClean="0"/>
                <a:t>IMG</a:t>
              </a:r>
              <a:endParaRPr lang="pt-BR" dirty="0"/>
            </a:p>
          </p:txBody>
        </p:sp>
        <p:sp>
          <p:nvSpPr>
            <p:cNvPr id="114" name="TextBox 113"/>
            <p:cNvSpPr txBox="1"/>
            <p:nvPr/>
          </p:nvSpPr>
          <p:spPr>
            <a:xfrm>
              <a:off x="611560" y="5397599"/>
              <a:ext cx="2375892" cy="861774"/>
            </a:xfrm>
            <a:prstGeom prst="rect">
              <a:avLst/>
            </a:prstGeom>
            <a:noFill/>
          </p:spPr>
          <p:txBody>
            <a:bodyPr wrap="square" rtlCol="0">
              <a:spAutoFit/>
            </a:bodyPr>
            <a:lstStyle/>
            <a:p>
              <a:r>
                <a:rPr lang="pt-BR" sz="1000" b="1" dirty="0" smtClean="0"/>
                <a:t>                      </a:t>
              </a:r>
              <a:r>
                <a:rPr lang="pt-BR" sz="1000" b="1" dirty="0" smtClean="0"/>
                <a:t>Consultancy</a:t>
              </a:r>
              <a:r>
                <a:rPr lang="pt-BR" sz="1000" b="1" dirty="0" smtClean="0"/>
                <a:t/>
              </a:r>
              <a:br>
                <a:rPr lang="pt-BR" sz="1000" b="1" dirty="0" smtClean="0"/>
              </a:br>
              <a:r>
                <a:rPr lang="pt-BR" sz="800" dirty="0"/>
                <a:t>Lorem ipsum dolor sit amet, consectetur adipiscing elit. Vestibulum lectus ante, lacinia eu ultrices non, pellentesque at elit. Proin malesuada pellentesque libero a consectetur. Proin nisl purus, hendrerit </a:t>
              </a:r>
              <a:r>
                <a:rPr lang="pt-BR" sz="800" dirty="0" smtClean="0"/>
                <a:t>at</a:t>
              </a:r>
              <a:endParaRPr lang="pt-BR" sz="800" dirty="0"/>
            </a:p>
            <a:p>
              <a:r>
                <a:rPr lang="pt-BR" sz="800" u="sng" dirty="0" smtClean="0"/>
                <a:t>Learn More.</a:t>
              </a:r>
              <a:endParaRPr lang="pt-BR" sz="800" u="sng" dirty="0"/>
            </a:p>
          </p:txBody>
        </p:sp>
        <p:sp>
          <p:nvSpPr>
            <p:cNvPr id="115" name="TextBox 114"/>
            <p:cNvSpPr txBox="1"/>
            <p:nvPr/>
          </p:nvSpPr>
          <p:spPr>
            <a:xfrm>
              <a:off x="3423667" y="5378549"/>
              <a:ext cx="2375892" cy="861774"/>
            </a:xfrm>
            <a:prstGeom prst="rect">
              <a:avLst/>
            </a:prstGeom>
            <a:noFill/>
          </p:spPr>
          <p:txBody>
            <a:bodyPr wrap="square" rtlCol="0">
              <a:spAutoFit/>
            </a:bodyPr>
            <a:lstStyle/>
            <a:p>
              <a:r>
                <a:rPr lang="pt-BR" sz="1000" b="1" dirty="0" smtClean="0"/>
                <a:t>                           </a:t>
              </a:r>
              <a:r>
                <a:rPr lang="pt-BR" sz="1000" b="1" dirty="0" smtClean="0"/>
                <a:t>Techonlogy</a:t>
              </a:r>
            </a:p>
            <a:p>
              <a:r>
                <a:rPr lang="pt-BR" sz="800" dirty="0"/>
                <a:t>Lorem ipsum dolor sit amet, consectetur adipiscing elit. Vestibulum lectus ante, lacinia eu ultrices non, pellentesque at elit. Proin malesuada pellentesque libero a consectetur. Proin nisl purus, hendrerit at</a:t>
              </a:r>
            </a:p>
            <a:p>
              <a:r>
                <a:rPr lang="pt-BR" sz="800" u="sng" dirty="0"/>
                <a:t>Learn More.</a:t>
              </a:r>
              <a:endParaRPr lang="pt-BR" sz="800" u="sng" dirty="0"/>
            </a:p>
          </p:txBody>
        </p:sp>
        <p:sp>
          <p:nvSpPr>
            <p:cNvPr id="116" name="TextBox 115"/>
            <p:cNvSpPr txBox="1"/>
            <p:nvPr/>
          </p:nvSpPr>
          <p:spPr>
            <a:xfrm>
              <a:off x="6012160" y="5397599"/>
              <a:ext cx="2375892" cy="861774"/>
            </a:xfrm>
            <a:prstGeom prst="rect">
              <a:avLst/>
            </a:prstGeom>
            <a:noFill/>
          </p:spPr>
          <p:txBody>
            <a:bodyPr wrap="square" rtlCol="0">
              <a:spAutoFit/>
            </a:bodyPr>
            <a:lstStyle/>
            <a:p>
              <a:r>
                <a:rPr lang="pt-BR" sz="1000" b="1" dirty="0" smtClean="0"/>
                <a:t>                   </a:t>
              </a:r>
              <a:r>
                <a:rPr lang="pt-BR" sz="1000" b="1" dirty="0" smtClean="0"/>
                <a:t>Consultancy </a:t>
              </a:r>
              <a:r>
                <a:rPr lang="pt-BR" sz="1000" b="1" dirty="0" smtClean="0"/>
                <a:t>+ </a:t>
              </a:r>
              <a:r>
                <a:rPr lang="pt-BR" sz="1000" b="1" dirty="0" smtClean="0"/>
                <a:t>Technology</a:t>
              </a:r>
              <a:r>
                <a:rPr lang="pt-BR" sz="1000" b="1" dirty="0" smtClean="0"/>
                <a:t/>
              </a:r>
              <a:br>
                <a:rPr lang="pt-BR" sz="1000" b="1" dirty="0" smtClean="0"/>
              </a:br>
              <a:r>
                <a:rPr lang="pt-BR" sz="800" dirty="0"/>
                <a:t>Lorem ipsum dolor sit amet, consectetur adipiscing elit. Vestibulum lectus ante, lacinia eu ultrices non, pellentesque at elit. Proin malesuada pellentesque libero a consectetur. Proin nisl purus, hendrerit at</a:t>
              </a:r>
            </a:p>
            <a:p>
              <a:r>
                <a:rPr lang="pt-BR" sz="800" u="sng" dirty="0"/>
                <a:t>Learn More.</a:t>
              </a:r>
              <a:endParaRPr lang="pt-BR" sz="800" u="sng" dirty="0"/>
            </a:p>
          </p:txBody>
        </p:sp>
      </p:grpSp>
      <p:sp>
        <p:nvSpPr>
          <p:cNvPr id="13" name="Rectangle 12"/>
          <p:cNvSpPr/>
          <p:nvPr/>
        </p:nvSpPr>
        <p:spPr>
          <a:xfrm>
            <a:off x="6078835" y="2170956"/>
            <a:ext cx="2110333" cy="1512168"/>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Oval 8"/>
          <p:cNvSpPr/>
          <p:nvPr/>
        </p:nvSpPr>
        <p:spPr>
          <a:xfrm>
            <a:off x="7293819" y="2060848"/>
            <a:ext cx="362521" cy="360040"/>
          </a:xfrm>
          <a:prstGeom prst="ellipse">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Oval 14"/>
          <p:cNvSpPr/>
          <p:nvPr/>
        </p:nvSpPr>
        <p:spPr>
          <a:xfrm>
            <a:off x="7876530" y="2196319"/>
            <a:ext cx="362521" cy="360040"/>
          </a:xfrm>
          <a:prstGeom prst="ellipse">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Oval 15"/>
          <p:cNvSpPr/>
          <p:nvPr/>
        </p:nvSpPr>
        <p:spPr>
          <a:xfrm>
            <a:off x="8032858" y="3230978"/>
            <a:ext cx="329565" cy="396044"/>
          </a:xfrm>
          <a:prstGeom prst="ellipse">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Rectangle 13"/>
          <p:cNvSpPr/>
          <p:nvPr/>
        </p:nvSpPr>
        <p:spPr>
          <a:xfrm>
            <a:off x="6144172" y="2130760"/>
            <a:ext cx="1800200" cy="866192"/>
          </a:xfrm>
          <a:prstGeom prst="rect">
            <a:avLst/>
          </a:prstGeom>
          <a:solidFill>
            <a:srgbClr val="F5F4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8" name="Straight Connector 17"/>
          <p:cNvCxnSpPr/>
          <p:nvPr/>
        </p:nvCxnSpPr>
        <p:spPr>
          <a:xfrm>
            <a:off x="6144172" y="2130760"/>
            <a:ext cx="1800200" cy="8661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6144172" y="2130760"/>
            <a:ext cx="1800200" cy="8661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763298" y="2396505"/>
            <a:ext cx="607490" cy="369332"/>
          </a:xfrm>
          <a:prstGeom prst="rect">
            <a:avLst/>
          </a:prstGeom>
          <a:noFill/>
        </p:spPr>
        <p:txBody>
          <a:bodyPr wrap="square" rtlCol="0">
            <a:spAutoFit/>
          </a:bodyPr>
          <a:lstStyle/>
          <a:p>
            <a:r>
              <a:rPr lang="pt-BR" dirty="0" smtClean="0"/>
              <a:t>IMG</a:t>
            </a:r>
            <a:endParaRPr lang="pt-BR" dirty="0"/>
          </a:p>
        </p:txBody>
      </p:sp>
      <p:sp>
        <p:nvSpPr>
          <p:cNvPr id="21" name="TextBox 20"/>
          <p:cNvSpPr txBox="1"/>
          <p:nvPr/>
        </p:nvSpPr>
        <p:spPr>
          <a:xfrm>
            <a:off x="5856140" y="3017143"/>
            <a:ext cx="2664296" cy="1015663"/>
          </a:xfrm>
          <a:prstGeom prst="rect">
            <a:avLst/>
          </a:prstGeom>
          <a:noFill/>
        </p:spPr>
        <p:txBody>
          <a:bodyPr wrap="square" rtlCol="0">
            <a:spAutoFit/>
          </a:bodyPr>
          <a:lstStyle/>
          <a:p>
            <a:r>
              <a:rPr lang="pt-BR" sz="1000" b="1" dirty="0" smtClean="0"/>
              <a:t>Texto vendedor (a trabalhar): </a:t>
            </a:r>
            <a:r>
              <a:rPr lang="pt-BR" sz="1000" dirty="0" smtClean="0"/>
              <a:t>Entregamos soluções  </a:t>
            </a:r>
            <a:r>
              <a:rPr lang="pt-BR" sz="1000" dirty="0"/>
              <a:t>e ferramentas para a </a:t>
            </a:r>
            <a:r>
              <a:rPr lang="pt-BR" sz="1000" dirty="0" smtClean="0"/>
              <a:t>geração </a:t>
            </a:r>
            <a:r>
              <a:rPr lang="pt-BR" sz="1000" dirty="0"/>
              <a:t>contínua de valor, </a:t>
            </a:r>
            <a:r>
              <a:rPr lang="pt-BR" sz="1000" dirty="0" smtClean="0"/>
              <a:t>através </a:t>
            </a:r>
            <a:r>
              <a:rPr lang="pt-BR" sz="1000" dirty="0"/>
              <a:t>da </a:t>
            </a:r>
            <a:r>
              <a:rPr lang="pt-BR" sz="1000" dirty="0" smtClean="0"/>
              <a:t>construção </a:t>
            </a:r>
            <a:r>
              <a:rPr lang="pt-BR" sz="1000" dirty="0"/>
              <a:t>de relacionamentos produtivos e duradouros com seus clientes e </a:t>
            </a:r>
            <a:r>
              <a:rPr lang="pt-BR" sz="1000" dirty="0" smtClean="0"/>
              <a:t>colaboradores via crowdsourcing</a:t>
            </a:r>
            <a:br>
              <a:rPr lang="pt-BR" sz="1000" dirty="0" smtClean="0"/>
            </a:br>
            <a:r>
              <a:rPr lang="pt-BR" sz="1000" u="sng" dirty="0" smtClean="0"/>
              <a:t>Saiba Mais</a:t>
            </a:r>
            <a:endParaRPr lang="pt-BR" sz="1000" u="sng" dirty="0"/>
          </a:p>
        </p:txBody>
      </p:sp>
      <p:sp>
        <p:nvSpPr>
          <p:cNvPr id="23" name="Oval 22"/>
          <p:cNvSpPr/>
          <p:nvPr/>
        </p:nvSpPr>
        <p:spPr>
          <a:xfrm>
            <a:off x="8717410" y="3093343"/>
            <a:ext cx="395536" cy="1055737"/>
          </a:xfrm>
          <a:prstGeom prst="ellipse">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5" name="Oval 24"/>
          <p:cNvSpPr/>
          <p:nvPr/>
        </p:nvSpPr>
        <p:spPr>
          <a:xfrm>
            <a:off x="8717410" y="2269423"/>
            <a:ext cx="395536" cy="1055737"/>
          </a:xfrm>
          <a:prstGeom prst="ellipse">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4" name="Rectangle 23"/>
          <p:cNvSpPr/>
          <p:nvPr/>
        </p:nvSpPr>
        <p:spPr>
          <a:xfrm>
            <a:off x="8696055" y="2280630"/>
            <a:ext cx="191686" cy="521423"/>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7" name="Rectangle 26"/>
          <p:cNvSpPr/>
          <p:nvPr/>
        </p:nvSpPr>
        <p:spPr>
          <a:xfrm>
            <a:off x="8696055" y="3002807"/>
            <a:ext cx="191686" cy="521423"/>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8" name="TextBox 27"/>
          <p:cNvSpPr txBox="1"/>
          <p:nvPr/>
        </p:nvSpPr>
        <p:spPr>
          <a:xfrm rot="16200000">
            <a:off x="8143688" y="3050595"/>
            <a:ext cx="1474068" cy="369332"/>
          </a:xfrm>
          <a:prstGeom prst="rect">
            <a:avLst/>
          </a:prstGeom>
          <a:noFill/>
        </p:spPr>
        <p:txBody>
          <a:bodyPr wrap="square" rtlCol="0">
            <a:spAutoFit/>
          </a:bodyPr>
          <a:lstStyle/>
          <a:p>
            <a:r>
              <a:rPr lang="pt-BR" b="1" spc="600" dirty="0" smtClean="0"/>
              <a:t>Contato</a:t>
            </a:r>
            <a:endParaRPr lang="pt-BR" b="1" spc="600" dirty="0"/>
          </a:p>
        </p:txBody>
      </p:sp>
      <p:sp>
        <p:nvSpPr>
          <p:cNvPr id="118" name="Rounded Rectangle 117"/>
          <p:cNvSpPr/>
          <p:nvPr/>
        </p:nvSpPr>
        <p:spPr>
          <a:xfrm>
            <a:off x="395536" y="6592019"/>
            <a:ext cx="8208912" cy="260648"/>
          </a:xfrm>
          <a:prstGeom prst="roundRect">
            <a:avLst/>
          </a:prstGeom>
          <a:solidFill>
            <a:srgbClr val="F5F4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9" name="TextBox 118"/>
          <p:cNvSpPr txBox="1"/>
          <p:nvPr/>
        </p:nvSpPr>
        <p:spPr>
          <a:xfrm>
            <a:off x="3604084" y="6549159"/>
            <a:ext cx="1474068" cy="338554"/>
          </a:xfrm>
          <a:prstGeom prst="rect">
            <a:avLst/>
          </a:prstGeom>
          <a:noFill/>
        </p:spPr>
        <p:txBody>
          <a:bodyPr wrap="square" rtlCol="0">
            <a:spAutoFit/>
          </a:bodyPr>
          <a:lstStyle/>
          <a:p>
            <a:r>
              <a:rPr lang="pt-BR" sz="1600" b="1" spc="600" dirty="0" smtClean="0"/>
              <a:t>Footer</a:t>
            </a:r>
            <a:endParaRPr lang="pt-BR" sz="1600" b="1" spc="600" dirty="0"/>
          </a:p>
        </p:txBody>
      </p:sp>
      <p:sp>
        <p:nvSpPr>
          <p:cNvPr id="19" name="Rectangle 18"/>
          <p:cNvSpPr/>
          <p:nvPr/>
        </p:nvSpPr>
        <p:spPr>
          <a:xfrm>
            <a:off x="-12898" y="3448"/>
            <a:ext cx="9144000" cy="6859138"/>
          </a:xfrm>
          <a:prstGeom prst="rect">
            <a:avLst/>
          </a:prstGeom>
          <a:solidFill>
            <a:srgbClr val="000000">
              <a:alpha val="1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 name="Rectangle 1"/>
          <p:cNvSpPr/>
          <p:nvPr/>
        </p:nvSpPr>
        <p:spPr>
          <a:xfrm>
            <a:off x="8539486" y="2130760"/>
            <a:ext cx="592510" cy="2162336"/>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45" name="Group 44"/>
          <p:cNvGrpSpPr/>
          <p:nvPr/>
        </p:nvGrpSpPr>
        <p:grpSpPr>
          <a:xfrm>
            <a:off x="1703102" y="1844824"/>
            <a:ext cx="7453344" cy="2592288"/>
            <a:chOff x="1703102" y="1844824"/>
            <a:chExt cx="7453344" cy="2592288"/>
          </a:xfrm>
        </p:grpSpPr>
        <p:grpSp>
          <p:nvGrpSpPr>
            <p:cNvPr id="37" name="Group 36"/>
            <p:cNvGrpSpPr/>
            <p:nvPr/>
          </p:nvGrpSpPr>
          <p:grpSpPr>
            <a:xfrm>
              <a:off x="2164682" y="1844824"/>
              <a:ext cx="6991764" cy="2592288"/>
              <a:chOff x="2176686" y="1844824"/>
              <a:chExt cx="6991764" cy="2592288"/>
            </a:xfrm>
          </p:grpSpPr>
          <p:sp>
            <p:nvSpPr>
              <p:cNvPr id="3" name="Rounded Rectangle 2"/>
              <p:cNvSpPr/>
              <p:nvPr/>
            </p:nvSpPr>
            <p:spPr>
              <a:xfrm>
                <a:off x="2195736" y="1844824"/>
                <a:ext cx="6929214" cy="2592288"/>
              </a:xfrm>
              <a:prstGeom prst="roundRect">
                <a:avLst/>
              </a:prstGeom>
              <a:solidFill>
                <a:srgbClr val="F5F4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ctangle 16"/>
              <p:cNvSpPr/>
              <p:nvPr/>
            </p:nvSpPr>
            <p:spPr>
              <a:xfrm>
                <a:off x="2176686" y="2240868"/>
                <a:ext cx="91058" cy="1980219"/>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7" name="Rectangle 46"/>
              <p:cNvSpPr/>
              <p:nvPr/>
            </p:nvSpPr>
            <p:spPr>
              <a:xfrm>
                <a:off x="9077392" y="2269423"/>
                <a:ext cx="91058" cy="1879657"/>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3102" y="2148694"/>
              <a:ext cx="504825" cy="2124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8" name="Group 37"/>
            <p:cNvGrpSpPr/>
            <p:nvPr/>
          </p:nvGrpSpPr>
          <p:grpSpPr>
            <a:xfrm>
              <a:off x="2471764" y="1916832"/>
              <a:ext cx="6320134" cy="2408664"/>
              <a:chOff x="2483768" y="1916832"/>
              <a:chExt cx="6320134" cy="2408664"/>
            </a:xfrm>
          </p:grpSpPr>
          <p:sp>
            <p:nvSpPr>
              <p:cNvPr id="32" name="TextBox 31"/>
              <p:cNvSpPr txBox="1"/>
              <p:nvPr/>
            </p:nvSpPr>
            <p:spPr>
              <a:xfrm>
                <a:off x="2483768" y="1916832"/>
                <a:ext cx="6320134" cy="523220"/>
              </a:xfrm>
              <a:prstGeom prst="rect">
                <a:avLst/>
              </a:prstGeom>
              <a:noFill/>
            </p:spPr>
            <p:txBody>
              <a:bodyPr wrap="square" rtlCol="0">
                <a:spAutoFit/>
              </a:bodyPr>
              <a:lstStyle/>
              <a:p>
                <a:r>
                  <a:rPr lang="pt-BR" sz="1400" dirty="0" smtClean="0"/>
                  <a:t>Get in touch with us right now!</a:t>
                </a:r>
                <a:r>
                  <a:rPr lang="pt-BR" sz="1400" dirty="0" smtClean="0"/>
                  <a:t/>
                </a:r>
                <a:br>
                  <a:rPr lang="pt-BR" sz="1400" dirty="0" smtClean="0"/>
                </a:br>
                <a:r>
                  <a:rPr lang="pt-BR" sz="1400" dirty="0" smtClean="0"/>
                  <a:t>For questions, prices, or just to chat, we are here to listen you.</a:t>
                </a:r>
                <a:endParaRPr lang="pt-BR" sz="1400" dirty="0"/>
              </a:p>
            </p:txBody>
          </p:sp>
          <p:sp>
            <p:nvSpPr>
              <p:cNvPr id="34" name="TextBox 33"/>
              <p:cNvSpPr txBox="1"/>
              <p:nvPr/>
            </p:nvSpPr>
            <p:spPr>
              <a:xfrm>
                <a:off x="2489100" y="2449463"/>
                <a:ext cx="1031727" cy="276999"/>
              </a:xfrm>
              <a:prstGeom prst="rect">
                <a:avLst/>
              </a:prstGeom>
              <a:noFill/>
            </p:spPr>
            <p:txBody>
              <a:bodyPr wrap="square" rtlCol="0">
                <a:spAutoFit/>
              </a:bodyPr>
              <a:lstStyle/>
              <a:p>
                <a:r>
                  <a:rPr lang="pt-BR" sz="1200" b="1" dirty="0" smtClean="0"/>
                  <a:t>Your </a:t>
                </a:r>
                <a:r>
                  <a:rPr lang="pt-BR" sz="1200" b="1" dirty="0" smtClean="0"/>
                  <a:t>e-mail:</a:t>
                </a:r>
                <a:endParaRPr lang="pt-BR" sz="1200" b="1" dirty="0"/>
              </a:p>
            </p:txBody>
          </p:sp>
          <p:sp>
            <p:nvSpPr>
              <p:cNvPr id="52" name="TextBox 51"/>
              <p:cNvSpPr txBox="1"/>
              <p:nvPr/>
            </p:nvSpPr>
            <p:spPr>
              <a:xfrm>
                <a:off x="2489100" y="2753289"/>
                <a:ext cx="1031727" cy="276999"/>
              </a:xfrm>
              <a:prstGeom prst="rect">
                <a:avLst/>
              </a:prstGeom>
              <a:noFill/>
            </p:spPr>
            <p:txBody>
              <a:bodyPr wrap="square" rtlCol="0">
                <a:spAutoFit/>
              </a:bodyPr>
              <a:lstStyle/>
              <a:p>
                <a:r>
                  <a:rPr lang="pt-BR" sz="1200" b="1" dirty="0" smtClean="0"/>
                  <a:t>Subject:</a:t>
                </a:r>
                <a:endParaRPr lang="pt-BR" sz="1200" b="1" dirty="0"/>
              </a:p>
            </p:txBody>
          </p:sp>
          <p:sp>
            <p:nvSpPr>
              <p:cNvPr id="53" name="Rounded Rectangle 52"/>
              <p:cNvSpPr/>
              <p:nvPr/>
            </p:nvSpPr>
            <p:spPr>
              <a:xfrm>
                <a:off x="3203848" y="2802053"/>
                <a:ext cx="4841014" cy="194899"/>
              </a:xfrm>
              <a:prstGeom prst="roundRect">
                <a:avLst/>
              </a:prstGeom>
              <a:solidFill>
                <a:srgbClr val="F5F4F0"/>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4" name="Rounded Rectangle 53"/>
              <p:cNvSpPr/>
              <p:nvPr/>
            </p:nvSpPr>
            <p:spPr>
              <a:xfrm>
                <a:off x="2541778" y="3093343"/>
                <a:ext cx="5503084" cy="939463"/>
              </a:xfrm>
              <a:prstGeom prst="roundRect">
                <a:avLst/>
              </a:prstGeom>
              <a:solidFill>
                <a:srgbClr val="F5F4F0"/>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5" name="Rounded Rectangle 54"/>
              <p:cNvSpPr/>
              <p:nvPr/>
            </p:nvSpPr>
            <p:spPr>
              <a:xfrm>
                <a:off x="7487082" y="4095915"/>
                <a:ext cx="557779" cy="194899"/>
              </a:xfrm>
              <a:prstGeom prst="roundRect">
                <a:avLst/>
              </a:prstGeom>
              <a:solidFill>
                <a:srgbClr val="F5F4F0"/>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6" name="TextBox 55"/>
              <p:cNvSpPr txBox="1"/>
              <p:nvPr/>
            </p:nvSpPr>
            <p:spPr>
              <a:xfrm>
                <a:off x="7505278" y="4048497"/>
                <a:ext cx="587209" cy="276999"/>
              </a:xfrm>
              <a:prstGeom prst="rect">
                <a:avLst/>
              </a:prstGeom>
              <a:noFill/>
            </p:spPr>
            <p:txBody>
              <a:bodyPr wrap="square" rtlCol="0">
                <a:spAutoFit/>
              </a:bodyPr>
              <a:lstStyle/>
              <a:p>
                <a:r>
                  <a:rPr lang="pt-BR" sz="1200" b="1" dirty="0" smtClean="0"/>
                  <a:t>Send</a:t>
                </a:r>
                <a:endParaRPr lang="pt-BR" sz="1200" b="1" dirty="0"/>
              </a:p>
            </p:txBody>
          </p:sp>
          <p:sp>
            <p:nvSpPr>
              <p:cNvPr id="67" name="Rounded Rectangle 66"/>
              <p:cNvSpPr/>
              <p:nvPr/>
            </p:nvSpPr>
            <p:spPr>
              <a:xfrm>
                <a:off x="3347864" y="2499930"/>
                <a:ext cx="4696998" cy="194899"/>
              </a:xfrm>
              <a:prstGeom prst="roundRect">
                <a:avLst/>
              </a:prstGeom>
              <a:solidFill>
                <a:srgbClr val="F5F4F0"/>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spTree>
    <p:extLst>
      <p:ext uri="{BB962C8B-B14F-4D97-AF65-F5344CB8AC3E}">
        <p14:creationId xmlns:p14="http://schemas.microsoft.com/office/powerpoint/2010/main" val="3348233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1+#ppt_w/2"/>
                                          </p:val>
                                        </p:tav>
                                        <p:tav tm="100000">
                                          <p:val>
                                            <p:strVal val="#ppt_x"/>
                                          </p:val>
                                        </p:tav>
                                      </p:tavLst>
                                    </p:anim>
                                    <p:anim calcmode="lin" valueType="num">
                                      <p:cBhvr additive="base">
                                        <p:cTn id="8"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Mesquita\Desktop\Sketchs\Site Institucional\05_menu_blo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40" y="0"/>
            <a:ext cx="9130060" cy="684754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46584" y="2001292"/>
            <a:ext cx="5493568" cy="3731964"/>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3491880" y="1916832"/>
            <a:ext cx="1584176" cy="84460"/>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5745337" y="1916832"/>
            <a:ext cx="2787103" cy="4032448"/>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ctangle 7"/>
          <p:cNvSpPr/>
          <p:nvPr/>
        </p:nvSpPr>
        <p:spPr>
          <a:xfrm>
            <a:off x="3923928" y="620688"/>
            <a:ext cx="1152128" cy="360040"/>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5364088" y="620688"/>
            <a:ext cx="1152128" cy="360040"/>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ctangle 9"/>
          <p:cNvSpPr/>
          <p:nvPr/>
        </p:nvSpPr>
        <p:spPr>
          <a:xfrm>
            <a:off x="6732240" y="620688"/>
            <a:ext cx="1152128" cy="360040"/>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ctangle 10"/>
          <p:cNvSpPr/>
          <p:nvPr/>
        </p:nvSpPr>
        <p:spPr>
          <a:xfrm>
            <a:off x="8061176" y="620688"/>
            <a:ext cx="831304" cy="360040"/>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extBox 11"/>
          <p:cNvSpPr txBox="1"/>
          <p:nvPr/>
        </p:nvSpPr>
        <p:spPr>
          <a:xfrm>
            <a:off x="3945136" y="551483"/>
            <a:ext cx="1800201" cy="523220"/>
          </a:xfrm>
          <a:prstGeom prst="rect">
            <a:avLst/>
          </a:prstGeom>
          <a:noFill/>
        </p:spPr>
        <p:txBody>
          <a:bodyPr wrap="square" rtlCol="0">
            <a:spAutoFit/>
          </a:bodyPr>
          <a:lstStyle/>
          <a:p>
            <a:r>
              <a:rPr lang="pt-BR" sz="1400" dirty="0" smtClean="0"/>
              <a:t>What is Crowdsourcing?</a:t>
            </a:r>
            <a:endParaRPr lang="pt-BR" sz="1400" dirty="0"/>
          </a:p>
        </p:txBody>
      </p:sp>
      <p:sp>
        <p:nvSpPr>
          <p:cNvPr id="13" name="TextBox 12"/>
          <p:cNvSpPr txBox="1"/>
          <p:nvPr/>
        </p:nvSpPr>
        <p:spPr>
          <a:xfrm>
            <a:off x="5436096" y="596305"/>
            <a:ext cx="1080120" cy="369332"/>
          </a:xfrm>
          <a:prstGeom prst="rect">
            <a:avLst/>
          </a:prstGeom>
          <a:noFill/>
        </p:spPr>
        <p:txBody>
          <a:bodyPr wrap="square" rtlCol="0">
            <a:spAutoFit/>
          </a:bodyPr>
          <a:lstStyle/>
          <a:p>
            <a:r>
              <a:rPr lang="pt-BR" dirty="0" smtClean="0"/>
              <a:t>Solutions</a:t>
            </a:r>
            <a:endParaRPr lang="pt-BR" dirty="0"/>
          </a:p>
        </p:txBody>
      </p:sp>
      <p:sp>
        <p:nvSpPr>
          <p:cNvPr id="14" name="TextBox 13"/>
          <p:cNvSpPr txBox="1"/>
          <p:nvPr/>
        </p:nvSpPr>
        <p:spPr>
          <a:xfrm>
            <a:off x="6693768" y="596305"/>
            <a:ext cx="1214983" cy="369332"/>
          </a:xfrm>
          <a:prstGeom prst="rect">
            <a:avLst/>
          </a:prstGeom>
          <a:noFill/>
        </p:spPr>
        <p:txBody>
          <a:bodyPr wrap="square" rtlCol="0">
            <a:spAutoFit/>
          </a:bodyPr>
          <a:lstStyle/>
          <a:p>
            <a:r>
              <a:rPr lang="pt-BR" dirty="0" smtClean="0"/>
              <a:t>About Us</a:t>
            </a:r>
            <a:endParaRPr lang="pt-BR" dirty="0"/>
          </a:p>
        </p:txBody>
      </p:sp>
      <p:sp>
        <p:nvSpPr>
          <p:cNvPr id="15" name="TextBox 14"/>
          <p:cNvSpPr txBox="1"/>
          <p:nvPr/>
        </p:nvSpPr>
        <p:spPr>
          <a:xfrm>
            <a:off x="8095059" y="615355"/>
            <a:ext cx="1214983" cy="369332"/>
          </a:xfrm>
          <a:prstGeom prst="rect">
            <a:avLst/>
          </a:prstGeom>
          <a:noFill/>
        </p:spPr>
        <p:txBody>
          <a:bodyPr wrap="square" rtlCol="0">
            <a:spAutoFit/>
          </a:bodyPr>
          <a:lstStyle/>
          <a:p>
            <a:r>
              <a:rPr lang="pt-BR" dirty="0" smtClean="0"/>
              <a:t>Blog</a:t>
            </a:r>
            <a:endParaRPr lang="pt-BR" dirty="0"/>
          </a:p>
        </p:txBody>
      </p:sp>
      <p:sp>
        <p:nvSpPr>
          <p:cNvPr id="43" name="Rectangle 42"/>
          <p:cNvSpPr/>
          <p:nvPr/>
        </p:nvSpPr>
        <p:spPr>
          <a:xfrm>
            <a:off x="517228" y="2060848"/>
            <a:ext cx="2752340" cy="1872208"/>
          </a:xfrm>
          <a:prstGeom prst="rect">
            <a:avLst/>
          </a:prstGeom>
          <a:solidFill>
            <a:srgbClr val="F5F4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3" name="Straight Connector 2"/>
          <p:cNvCxnSpPr/>
          <p:nvPr/>
        </p:nvCxnSpPr>
        <p:spPr>
          <a:xfrm>
            <a:off x="517228" y="2060848"/>
            <a:ext cx="2752340" cy="18722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517228" y="2060848"/>
            <a:ext cx="2742592" cy="187220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1501056" y="2734320"/>
            <a:ext cx="1080120" cy="523220"/>
          </a:xfrm>
          <a:prstGeom prst="rect">
            <a:avLst/>
          </a:prstGeom>
          <a:noFill/>
        </p:spPr>
        <p:txBody>
          <a:bodyPr wrap="square" rtlCol="0">
            <a:spAutoFit/>
          </a:bodyPr>
          <a:lstStyle/>
          <a:p>
            <a:r>
              <a:rPr lang="pt-BR" sz="2800" dirty="0" smtClean="0"/>
              <a:t>IMG 5</a:t>
            </a:r>
            <a:endParaRPr lang="pt-BR" sz="2800" dirty="0"/>
          </a:p>
        </p:txBody>
      </p:sp>
      <p:sp>
        <p:nvSpPr>
          <p:cNvPr id="17" name="TextBox 16"/>
          <p:cNvSpPr txBox="1"/>
          <p:nvPr/>
        </p:nvSpPr>
        <p:spPr>
          <a:xfrm>
            <a:off x="446584" y="2001292"/>
            <a:ext cx="8030244" cy="369332"/>
          </a:xfrm>
          <a:prstGeom prst="rect">
            <a:avLst/>
          </a:prstGeom>
          <a:noFill/>
        </p:spPr>
        <p:txBody>
          <a:bodyPr wrap="square" rtlCol="0">
            <a:spAutoFit/>
          </a:bodyPr>
          <a:lstStyle/>
          <a:p>
            <a:r>
              <a:rPr lang="pt-BR" dirty="0" smtClean="0"/>
              <a:t>			   </a:t>
            </a:r>
            <a:r>
              <a:rPr lang="pt-BR" dirty="0" smtClean="0"/>
              <a:t>But, what is </a:t>
            </a:r>
            <a:r>
              <a:rPr lang="pt-BR" b="1" dirty="0" smtClean="0"/>
              <a:t>Crowdsourcing</a:t>
            </a:r>
            <a:r>
              <a:rPr lang="pt-BR" dirty="0" smtClean="0"/>
              <a:t>?</a:t>
            </a:r>
            <a:endParaRPr lang="pt-BR" dirty="0"/>
          </a:p>
        </p:txBody>
      </p:sp>
      <p:sp>
        <p:nvSpPr>
          <p:cNvPr id="48" name="TextBox 47"/>
          <p:cNvSpPr txBox="1"/>
          <p:nvPr/>
        </p:nvSpPr>
        <p:spPr>
          <a:xfrm>
            <a:off x="446584" y="2341375"/>
            <a:ext cx="8030244" cy="1569660"/>
          </a:xfrm>
          <a:prstGeom prst="rect">
            <a:avLst/>
          </a:prstGeom>
          <a:noFill/>
        </p:spPr>
        <p:txBody>
          <a:bodyPr wrap="square" rtlCol="0">
            <a:spAutoFit/>
          </a:bodyPr>
          <a:lstStyle/>
          <a:p>
            <a:r>
              <a:rPr lang="pt-BR" sz="1200" dirty="0" smtClean="0"/>
              <a:t>			   </a:t>
            </a:r>
            <a:r>
              <a:rPr lang="en-US" sz="1200" b="1" dirty="0"/>
              <a:t>Crowdsourcing</a:t>
            </a:r>
            <a:r>
              <a:rPr lang="en-US" sz="1200" dirty="0"/>
              <a:t> is the practice of obtaining needed services, ideas, or content by </a:t>
            </a:r>
            <a:r>
              <a:rPr lang="en-US" sz="1200" dirty="0" smtClean="0"/>
              <a:t>   </a:t>
            </a:r>
          </a:p>
          <a:p>
            <a:r>
              <a:rPr lang="en-US" sz="1200" dirty="0"/>
              <a:t> </a:t>
            </a:r>
            <a:r>
              <a:rPr lang="en-US" sz="1200" dirty="0" smtClean="0"/>
              <a:t>                                                                                 soliciting </a:t>
            </a:r>
            <a:r>
              <a:rPr lang="en-US" sz="1200" dirty="0"/>
              <a:t>contributions from a large group of people, and especially from an </a:t>
            </a:r>
            <a:endParaRPr lang="en-US" sz="1200" dirty="0" smtClean="0"/>
          </a:p>
          <a:p>
            <a:r>
              <a:rPr lang="en-US" sz="1200" dirty="0"/>
              <a:t> </a:t>
            </a:r>
            <a:r>
              <a:rPr lang="en-US" sz="1200" dirty="0" smtClean="0"/>
              <a:t>                                                                                 online </a:t>
            </a:r>
            <a:r>
              <a:rPr lang="en-US" sz="1200" dirty="0"/>
              <a:t>community, rather than from traditional employees or suppliers. Often </a:t>
            </a:r>
            <a:r>
              <a:rPr lang="en-US" sz="1200" dirty="0" smtClean="0"/>
              <a:t> </a:t>
            </a:r>
          </a:p>
          <a:p>
            <a:r>
              <a:rPr lang="en-US" sz="1200" dirty="0"/>
              <a:t> </a:t>
            </a:r>
            <a:r>
              <a:rPr lang="en-US" sz="1200" dirty="0" smtClean="0"/>
              <a:t>                                                                                 used </a:t>
            </a:r>
            <a:r>
              <a:rPr lang="en-US" sz="1200" dirty="0"/>
              <a:t>to subdivide tedious work or to fund-raise startup companies and charities, </a:t>
            </a:r>
            <a:r>
              <a:rPr lang="en-US" sz="1200" dirty="0" smtClean="0"/>
              <a:t> </a:t>
            </a:r>
          </a:p>
          <a:p>
            <a:r>
              <a:rPr lang="en-US" sz="1200" dirty="0"/>
              <a:t> </a:t>
            </a:r>
            <a:r>
              <a:rPr lang="en-US" sz="1200" dirty="0" smtClean="0"/>
              <a:t>                                                                                 this </a:t>
            </a:r>
            <a:r>
              <a:rPr lang="en-US" sz="1200" dirty="0"/>
              <a:t>process can occur both online and </a:t>
            </a:r>
            <a:r>
              <a:rPr lang="en-US" sz="1200" dirty="0" smtClean="0"/>
              <a:t>offline. The </a:t>
            </a:r>
            <a:r>
              <a:rPr lang="en-US" sz="1200" dirty="0"/>
              <a:t>general concept is to </a:t>
            </a:r>
            <a:endParaRPr lang="en-US" sz="1200" dirty="0" smtClean="0"/>
          </a:p>
          <a:p>
            <a:r>
              <a:rPr lang="en-US" sz="1200" dirty="0"/>
              <a:t> </a:t>
            </a:r>
            <a:r>
              <a:rPr lang="en-US" sz="1200" dirty="0" smtClean="0"/>
              <a:t>                                                                                 combine </a:t>
            </a:r>
            <a:r>
              <a:rPr lang="en-US" sz="1200" dirty="0"/>
              <a:t>the efforts of crowds of volunteers or part-time workers, where each </a:t>
            </a:r>
            <a:endParaRPr lang="en-US" sz="1200" dirty="0" smtClean="0"/>
          </a:p>
          <a:p>
            <a:r>
              <a:rPr lang="en-US" sz="1200" dirty="0"/>
              <a:t> </a:t>
            </a:r>
            <a:r>
              <a:rPr lang="en-US" sz="1200" dirty="0" smtClean="0"/>
              <a:t>                                                                                 one </a:t>
            </a:r>
            <a:r>
              <a:rPr lang="en-US" sz="1200" dirty="0"/>
              <a:t>could contribute a small portion, which adds into a relatively large or </a:t>
            </a:r>
            <a:endParaRPr lang="en-US" sz="1200" dirty="0" smtClean="0"/>
          </a:p>
          <a:p>
            <a:r>
              <a:rPr lang="en-US" sz="1200" dirty="0"/>
              <a:t> </a:t>
            </a:r>
            <a:r>
              <a:rPr lang="en-US" sz="1200" dirty="0" smtClean="0"/>
              <a:t>                                                                                 significant </a:t>
            </a:r>
            <a:r>
              <a:rPr lang="en-US" sz="1200" dirty="0"/>
              <a:t>result. </a:t>
            </a:r>
          </a:p>
        </p:txBody>
      </p:sp>
      <p:sp>
        <p:nvSpPr>
          <p:cNvPr id="29" name="TextBox 28"/>
          <p:cNvSpPr txBox="1"/>
          <p:nvPr/>
        </p:nvSpPr>
        <p:spPr>
          <a:xfrm>
            <a:off x="3347864" y="4087738"/>
            <a:ext cx="3294806" cy="369332"/>
          </a:xfrm>
          <a:prstGeom prst="rect">
            <a:avLst/>
          </a:prstGeom>
          <a:noFill/>
        </p:spPr>
        <p:txBody>
          <a:bodyPr wrap="square" rtlCol="0">
            <a:spAutoFit/>
          </a:bodyPr>
          <a:lstStyle/>
          <a:p>
            <a:r>
              <a:rPr lang="pt-BR" b="1" dirty="0" smtClean="0"/>
              <a:t>Some uses of Crowdsourcing</a:t>
            </a:r>
            <a:endParaRPr lang="pt-BR" b="1" dirty="0"/>
          </a:p>
        </p:txBody>
      </p:sp>
      <p:sp>
        <p:nvSpPr>
          <p:cNvPr id="50" name="Rectangle 49"/>
          <p:cNvSpPr/>
          <p:nvPr/>
        </p:nvSpPr>
        <p:spPr>
          <a:xfrm>
            <a:off x="924992" y="4598422"/>
            <a:ext cx="1656184" cy="697066"/>
          </a:xfrm>
          <a:prstGeom prst="rect">
            <a:avLst/>
          </a:prstGeom>
          <a:solidFill>
            <a:srgbClr val="F5F4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6" name="TextBox 55"/>
          <p:cNvSpPr txBox="1"/>
          <p:nvPr/>
        </p:nvSpPr>
        <p:spPr>
          <a:xfrm>
            <a:off x="1473324" y="5327630"/>
            <a:ext cx="1010444" cy="261610"/>
          </a:xfrm>
          <a:prstGeom prst="rect">
            <a:avLst/>
          </a:prstGeom>
          <a:noFill/>
        </p:spPr>
        <p:txBody>
          <a:bodyPr wrap="square" rtlCol="0">
            <a:spAutoFit/>
          </a:bodyPr>
          <a:lstStyle/>
          <a:p>
            <a:r>
              <a:rPr lang="pt-BR" sz="1100" b="1" dirty="0" smtClean="0"/>
              <a:t>Ideation</a:t>
            </a:r>
            <a:endParaRPr lang="pt-BR" sz="1100" b="1" dirty="0"/>
          </a:p>
        </p:txBody>
      </p:sp>
      <p:pic>
        <p:nvPicPr>
          <p:cNvPr id="5125" name="Picture 5">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11" y="74905"/>
            <a:ext cx="3533775" cy="1476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446584" y="6101050"/>
            <a:ext cx="7869832" cy="568310"/>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6" name="Rectangle 85"/>
          <p:cNvSpPr/>
          <p:nvPr/>
        </p:nvSpPr>
        <p:spPr>
          <a:xfrm>
            <a:off x="3923928" y="4598422"/>
            <a:ext cx="1656184" cy="697066"/>
          </a:xfrm>
          <a:prstGeom prst="rect">
            <a:avLst/>
          </a:prstGeom>
          <a:solidFill>
            <a:srgbClr val="F5F4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7" name="Rectangle 116"/>
          <p:cNvSpPr/>
          <p:nvPr/>
        </p:nvSpPr>
        <p:spPr>
          <a:xfrm>
            <a:off x="6798605" y="4598422"/>
            <a:ext cx="1656184" cy="697066"/>
          </a:xfrm>
          <a:prstGeom prst="rect">
            <a:avLst/>
          </a:prstGeom>
          <a:solidFill>
            <a:srgbClr val="F5F4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1" name="Straight Connector 20"/>
          <p:cNvCxnSpPr/>
          <p:nvPr/>
        </p:nvCxnSpPr>
        <p:spPr>
          <a:xfrm>
            <a:off x="924992" y="4598422"/>
            <a:ext cx="1656184" cy="6970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flipH="1">
            <a:off x="924992" y="4609832"/>
            <a:ext cx="1636787" cy="6970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3923928" y="4598422"/>
            <a:ext cx="1656184" cy="6970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H="1">
            <a:off x="3923928" y="4609832"/>
            <a:ext cx="1636787" cy="6970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6808303" y="4598422"/>
            <a:ext cx="1656184" cy="6970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H="1">
            <a:off x="6808303" y="4609832"/>
            <a:ext cx="1636787" cy="6970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501056" y="4797152"/>
            <a:ext cx="838696" cy="369332"/>
          </a:xfrm>
          <a:prstGeom prst="rect">
            <a:avLst/>
          </a:prstGeom>
          <a:noFill/>
        </p:spPr>
        <p:txBody>
          <a:bodyPr wrap="square" rtlCol="0">
            <a:spAutoFit/>
          </a:bodyPr>
          <a:lstStyle/>
          <a:p>
            <a:r>
              <a:rPr lang="pt-BR" dirty="0" smtClean="0"/>
              <a:t>IMG 6</a:t>
            </a:r>
            <a:endParaRPr lang="pt-BR" dirty="0"/>
          </a:p>
        </p:txBody>
      </p:sp>
      <p:sp>
        <p:nvSpPr>
          <p:cNvPr id="123" name="TextBox 122"/>
          <p:cNvSpPr txBox="1"/>
          <p:nvPr/>
        </p:nvSpPr>
        <p:spPr>
          <a:xfrm>
            <a:off x="4461706" y="4797152"/>
            <a:ext cx="974390" cy="369332"/>
          </a:xfrm>
          <a:prstGeom prst="rect">
            <a:avLst/>
          </a:prstGeom>
          <a:noFill/>
        </p:spPr>
        <p:txBody>
          <a:bodyPr wrap="square" rtlCol="0">
            <a:spAutoFit/>
          </a:bodyPr>
          <a:lstStyle/>
          <a:p>
            <a:r>
              <a:rPr lang="pt-BR" dirty="0" smtClean="0"/>
              <a:t>IMG 7</a:t>
            </a:r>
            <a:endParaRPr lang="pt-BR" dirty="0"/>
          </a:p>
        </p:txBody>
      </p:sp>
      <p:sp>
        <p:nvSpPr>
          <p:cNvPr id="124" name="TextBox 123"/>
          <p:cNvSpPr txBox="1"/>
          <p:nvPr/>
        </p:nvSpPr>
        <p:spPr>
          <a:xfrm>
            <a:off x="7324476" y="4797152"/>
            <a:ext cx="770583" cy="369332"/>
          </a:xfrm>
          <a:prstGeom prst="rect">
            <a:avLst/>
          </a:prstGeom>
          <a:noFill/>
        </p:spPr>
        <p:txBody>
          <a:bodyPr wrap="square" rtlCol="0">
            <a:spAutoFit/>
          </a:bodyPr>
          <a:lstStyle/>
          <a:p>
            <a:r>
              <a:rPr lang="pt-BR" dirty="0" smtClean="0"/>
              <a:t>IMG 8</a:t>
            </a:r>
            <a:endParaRPr lang="pt-BR" dirty="0"/>
          </a:p>
        </p:txBody>
      </p:sp>
      <p:sp>
        <p:nvSpPr>
          <p:cNvPr id="125" name="TextBox 124"/>
          <p:cNvSpPr txBox="1"/>
          <p:nvPr/>
        </p:nvSpPr>
        <p:spPr>
          <a:xfrm>
            <a:off x="4309578" y="5303247"/>
            <a:ext cx="1010444" cy="261610"/>
          </a:xfrm>
          <a:prstGeom prst="rect">
            <a:avLst/>
          </a:prstGeom>
          <a:noFill/>
        </p:spPr>
        <p:txBody>
          <a:bodyPr wrap="square" rtlCol="0">
            <a:spAutoFit/>
          </a:bodyPr>
          <a:lstStyle/>
          <a:p>
            <a:r>
              <a:rPr lang="pt-BR" sz="1100" b="1" dirty="0" smtClean="0"/>
              <a:t>Crowdlabor</a:t>
            </a:r>
            <a:endParaRPr lang="pt-BR" sz="1100" b="1" dirty="0"/>
          </a:p>
        </p:txBody>
      </p:sp>
      <p:sp>
        <p:nvSpPr>
          <p:cNvPr id="126" name="TextBox 125"/>
          <p:cNvSpPr txBox="1"/>
          <p:nvPr/>
        </p:nvSpPr>
        <p:spPr>
          <a:xfrm>
            <a:off x="7099919" y="5303247"/>
            <a:ext cx="1278496" cy="261610"/>
          </a:xfrm>
          <a:prstGeom prst="rect">
            <a:avLst/>
          </a:prstGeom>
          <a:noFill/>
        </p:spPr>
        <p:txBody>
          <a:bodyPr wrap="square" rtlCol="0">
            <a:spAutoFit/>
          </a:bodyPr>
          <a:lstStyle/>
          <a:p>
            <a:r>
              <a:rPr lang="pt-BR" sz="1100" b="1" dirty="0" smtClean="0"/>
              <a:t>CrowdFeedback</a:t>
            </a:r>
            <a:endParaRPr lang="pt-BR" sz="1100" b="1" dirty="0"/>
          </a:p>
        </p:txBody>
      </p:sp>
      <p:cxnSp>
        <p:nvCxnSpPr>
          <p:cNvPr id="80" name="Straight Connector 79"/>
          <p:cNvCxnSpPr/>
          <p:nvPr/>
        </p:nvCxnSpPr>
        <p:spPr>
          <a:xfrm>
            <a:off x="3255958" y="5546499"/>
            <a:ext cx="0" cy="8055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6228184" y="5546499"/>
            <a:ext cx="0" cy="8055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00" name="TextBox 4099"/>
          <p:cNvSpPr txBox="1"/>
          <p:nvPr/>
        </p:nvSpPr>
        <p:spPr>
          <a:xfrm>
            <a:off x="702642" y="5547945"/>
            <a:ext cx="2429198" cy="938719"/>
          </a:xfrm>
          <a:prstGeom prst="rect">
            <a:avLst/>
          </a:prstGeom>
          <a:noFill/>
        </p:spPr>
        <p:txBody>
          <a:bodyPr wrap="square" rtlCol="0">
            <a:spAutoFit/>
          </a:bodyPr>
          <a:lstStyle/>
          <a:p>
            <a:r>
              <a:rPr lang="pt-BR" sz="1100" b="1" dirty="0" smtClean="0"/>
              <a:t>Here we have a short description of the Ideation use of crowdsourcing.</a:t>
            </a:r>
            <a:r>
              <a:rPr lang="pt-BR" sz="1100" dirty="0" smtClean="0"/>
              <a:t> Lorem </a:t>
            </a:r>
            <a:r>
              <a:rPr lang="pt-BR" sz="1100" dirty="0"/>
              <a:t>ipsum dolor sit amet, consectetur adipiscing elit. Vestibulum lectus ante, lacinia eu ultrices </a:t>
            </a:r>
            <a:r>
              <a:rPr lang="pt-BR" sz="1100" dirty="0" smtClean="0"/>
              <a:t>non.</a:t>
            </a:r>
            <a:endParaRPr lang="pt-BR" sz="1100" dirty="0"/>
          </a:p>
        </p:txBody>
      </p:sp>
      <p:sp>
        <p:nvSpPr>
          <p:cNvPr id="130" name="Rectangle 129"/>
          <p:cNvSpPr/>
          <p:nvPr/>
        </p:nvSpPr>
        <p:spPr>
          <a:xfrm>
            <a:off x="8604449" y="5166484"/>
            <a:ext cx="288032" cy="1502876"/>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1" name="Rectangle 130"/>
          <p:cNvSpPr/>
          <p:nvPr/>
        </p:nvSpPr>
        <p:spPr>
          <a:xfrm>
            <a:off x="8392455" y="5632735"/>
            <a:ext cx="288032" cy="853929"/>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6" name="Straight Connector 15"/>
          <p:cNvCxnSpPr/>
          <p:nvPr/>
        </p:nvCxnSpPr>
        <p:spPr>
          <a:xfrm>
            <a:off x="251520" y="6559252"/>
            <a:ext cx="8568952"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8748465" y="5033878"/>
            <a:ext cx="0" cy="1525374"/>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33" name="Rounded Rectangle 132"/>
          <p:cNvSpPr/>
          <p:nvPr/>
        </p:nvSpPr>
        <p:spPr>
          <a:xfrm>
            <a:off x="395536" y="6649169"/>
            <a:ext cx="8208912" cy="260648"/>
          </a:xfrm>
          <a:prstGeom prst="roundRect">
            <a:avLst/>
          </a:prstGeom>
          <a:solidFill>
            <a:srgbClr val="F5F4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4" name="TextBox 133"/>
          <p:cNvSpPr txBox="1"/>
          <p:nvPr/>
        </p:nvSpPr>
        <p:spPr>
          <a:xfrm>
            <a:off x="3604084" y="6606309"/>
            <a:ext cx="1474068" cy="338554"/>
          </a:xfrm>
          <a:prstGeom prst="rect">
            <a:avLst/>
          </a:prstGeom>
          <a:noFill/>
        </p:spPr>
        <p:txBody>
          <a:bodyPr wrap="square" rtlCol="0">
            <a:spAutoFit/>
          </a:bodyPr>
          <a:lstStyle/>
          <a:p>
            <a:r>
              <a:rPr lang="pt-BR" sz="1600" b="1" spc="600" dirty="0" smtClean="0"/>
              <a:t>Footer</a:t>
            </a:r>
            <a:endParaRPr lang="pt-BR" sz="1600" b="1" spc="600" dirty="0"/>
          </a:p>
        </p:txBody>
      </p:sp>
      <p:sp>
        <p:nvSpPr>
          <p:cNvPr id="129" name="TextBox 128"/>
          <p:cNvSpPr txBox="1"/>
          <p:nvPr/>
        </p:nvSpPr>
        <p:spPr>
          <a:xfrm>
            <a:off x="6412097" y="5547945"/>
            <a:ext cx="2192352" cy="938719"/>
          </a:xfrm>
          <a:prstGeom prst="rect">
            <a:avLst/>
          </a:prstGeom>
          <a:noFill/>
        </p:spPr>
        <p:txBody>
          <a:bodyPr wrap="square" rtlCol="0">
            <a:spAutoFit/>
          </a:bodyPr>
          <a:lstStyle/>
          <a:p>
            <a:r>
              <a:rPr lang="pt-BR" sz="1100" b="1" dirty="0"/>
              <a:t>Here we have a short description of the </a:t>
            </a:r>
            <a:r>
              <a:rPr lang="pt-BR" sz="1100" b="1" dirty="0" smtClean="0"/>
              <a:t>Crowdfeedback.</a:t>
            </a:r>
            <a:r>
              <a:rPr lang="pt-BR" sz="1100" dirty="0" smtClean="0"/>
              <a:t> </a:t>
            </a:r>
            <a:r>
              <a:rPr lang="pt-BR" sz="1100" dirty="0"/>
              <a:t>Lorem ipsum dolor sit amet, consectetur adipiscing elit. Vestibulum lectus ante, </a:t>
            </a:r>
            <a:r>
              <a:rPr lang="pt-BR" sz="1100" dirty="0" smtClean="0"/>
              <a:t>lacinia</a:t>
            </a:r>
            <a:endParaRPr lang="pt-BR" sz="1100" dirty="0"/>
          </a:p>
        </p:txBody>
      </p:sp>
      <p:sp>
        <p:nvSpPr>
          <p:cNvPr id="128" name="TextBox 127"/>
          <p:cNvSpPr txBox="1"/>
          <p:nvPr/>
        </p:nvSpPr>
        <p:spPr>
          <a:xfrm>
            <a:off x="3577468" y="5547945"/>
            <a:ext cx="2429198" cy="938719"/>
          </a:xfrm>
          <a:prstGeom prst="rect">
            <a:avLst/>
          </a:prstGeom>
          <a:noFill/>
        </p:spPr>
        <p:txBody>
          <a:bodyPr wrap="square" rtlCol="0">
            <a:spAutoFit/>
          </a:bodyPr>
          <a:lstStyle/>
          <a:p>
            <a:r>
              <a:rPr lang="pt-BR" sz="1100" b="1" dirty="0"/>
              <a:t>Here we have a short description of the </a:t>
            </a:r>
            <a:r>
              <a:rPr lang="pt-BR" sz="1100" b="1" dirty="0" smtClean="0"/>
              <a:t>Crowdlabor </a:t>
            </a:r>
            <a:r>
              <a:rPr lang="pt-BR" sz="1100" b="1" dirty="0"/>
              <a:t>use of crowdsourcing.</a:t>
            </a:r>
            <a:r>
              <a:rPr lang="pt-BR" sz="1100" dirty="0"/>
              <a:t> Lorem ipsum dolor sit amet, consectetur adipiscing elit. Vestibulum lectus ante, lacinia eu ultrices non.</a:t>
            </a:r>
            <a:endParaRPr lang="pt-BR" sz="1100" dirty="0"/>
          </a:p>
        </p:txBody>
      </p:sp>
      <p:pic>
        <p:nvPicPr>
          <p:cNvPr id="3074" name="Picture 2">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5116" y="484480"/>
            <a:ext cx="1228725" cy="88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74693" y="447596"/>
            <a:ext cx="1219200" cy="876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994575" y="438071"/>
            <a:ext cx="923925" cy="86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a:hlinkClick r:id="rId3"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4011" y="74905"/>
            <a:ext cx="3629025" cy="149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8116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esquita\Desktop\Sketchs\Site Institucional\02_menu_solucoes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067944" y="692696"/>
            <a:ext cx="1080120" cy="216024"/>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5652120" y="702221"/>
            <a:ext cx="1080120" cy="216024"/>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ctangle 9"/>
          <p:cNvSpPr/>
          <p:nvPr/>
        </p:nvSpPr>
        <p:spPr>
          <a:xfrm>
            <a:off x="6984268" y="702221"/>
            <a:ext cx="972108" cy="216024"/>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ctangle 10"/>
          <p:cNvSpPr/>
          <p:nvPr/>
        </p:nvSpPr>
        <p:spPr>
          <a:xfrm>
            <a:off x="8234882" y="840904"/>
            <a:ext cx="657597" cy="216024"/>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extBox 11"/>
          <p:cNvSpPr txBox="1"/>
          <p:nvPr/>
        </p:nvSpPr>
        <p:spPr>
          <a:xfrm>
            <a:off x="5652120" y="596305"/>
            <a:ext cx="1080120" cy="369332"/>
          </a:xfrm>
          <a:prstGeom prst="rect">
            <a:avLst/>
          </a:prstGeom>
          <a:noFill/>
        </p:spPr>
        <p:txBody>
          <a:bodyPr wrap="square" rtlCol="0">
            <a:spAutoFit/>
          </a:bodyPr>
          <a:lstStyle/>
          <a:p>
            <a:r>
              <a:rPr lang="pt-BR" dirty="0" smtClean="0"/>
              <a:t>Solutions</a:t>
            </a:r>
            <a:endParaRPr lang="pt-BR" dirty="0"/>
          </a:p>
        </p:txBody>
      </p:sp>
      <p:sp>
        <p:nvSpPr>
          <p:cNvPr id="13" name="TextBox 12"/>
          <p:cNvSpPr txBox="1"/>
          <p:nvPr/>
        </p:nvSpPr>
        <p:spPr>
          <a:xfrm>
            <a:off x="6928842" y="596305"/>
            <a:ext cx="1214983" cy="369332"/>
          </a:xfrm>
          <a:prstGeom prst="rect">
            <a:avLst/>
          </a:prstGeom>
          <a:noFill/>
        </p:spPr>
        <p:txBody>
          <a:bodyPr wrap="square" rtlCol="0">
            <a:spAutoFit/>
          </a:bodyPr>
          <a:lstStyle/>
          <a:p>
            <a:r>
              <a:rPr lang="pt-BR" dirty="0" smtClean="0"/>
              <a:t>About Us</a:t>
            </a:r>
            <a:endParaRPr lang="pt-BR" dirty="0"/>
          </a:p>
        </p:txBody>
      </p:sp>
      <p:sp>
        <p:nvSpPr>
          <p:cNvPr id="15" name="TextBox 14"/>
          <p:cNvSpPr txBox="1"/>
          <p:nvPr/>
        </p:nvSpPr>
        <p:spPr>
          <a:xfrm>
            <a:off x="8229550" y="615355"/>
            <a:ext cx="1214983" cy="369332"/>
          </a:xfrm>
          <a:prstGeom prst="rect">
            <a:avLst/>
          </a:prstGeom>
          <a:noFill/>
        </p:spPr>
        <p:txBody>
          <a:bodyPr wrap="square" rtlCol="0">
            <a:spAutoFit/>
          </a:bodyPr>
          <a:lstStyle/>
          <a:p>
            <a:r>
              <a:rPr lang="pt-BR" dirty="0" smtClean="0"/>
              <a:t>Blog</a:t>
            </a:r>
            <a:endParaRPr lang="pt-BR" dirty="0"/>
          </a:p>
        </p:txBody>
      </p:sp>
      <p:sp>
        <p:nvSpPr>
          <p:cNvPr id="5" name="Rectangle 4"/>
          <p:cNvSpPr/>
          <p:nvPr/>
        </p:nvSpPr>
        <p:spPr>
          <a:xfrm>
            <a:off x="395536" y="2085230"/>
            <a:ext cx="2448272" cy="4008065"/>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Rectangle 16"/>
          <p:cNvSpPr/>
          <p:nvPr/>
        </p:nvSpPr>
        <p:spPr>
          <a:xfrm>
            <a:off x="2771800" y="2852936"/>
            <a:ext cx="144016" cy="288032"/>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Rectangle 17"/>
          <p:cNvSpPr/>
          <p:nvPr/>
        </p:nvSpPr>
        <p:spPr>
          <a:xfrm>
            <a:off x="3028082" y="2852936"/>
            <a:ext cx="144016" cy="288032"/>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9" name="Rectangle 18"/>
          <p:cNvSpPr/>
          <p:nvPr/>
        </p:nvSpPr>
        <p:spPr>
          <a:xfrm>
            <a:off x="2809900" y="5820122"/>
            <a:ext cx="144016" cy="345182"/>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Rectangle 15"/>
          <p:cNvSpPr/>
          <p:nvPr/>
        </p:nvSpPr>
        <p:spPr>
          <a:xfrm>
            <a:off x="395536" y="2204864"/>
            <a:ext cx="2414364" cy="1080120"/>
          </a:xfrm>
          <a:prstGeom prst="rect">
            <a:avLst/>
          </a:prstGeom>
          <a:solidFill>
            <a:srgbClr val="F5F4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1" name="Straight Connector 20"/>
          <p:cNvCxnSpPr/>
          <p:nvPr/>
        </p:nvCxnSpPr>
        <p:spPr>
          <a:xfrm>
            <a:off x="395536" y="2204864"/>
            <a:ext cx="2414364" cy="10801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395536" y="2204864"/>
            <a:ext cx="2388307" cy="10801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293540" y="2560258"/>
            <a:ext cx="1080120" cy="369332"/>
          </a:xfrm>
          <a:prstGeom prst="rect">
            <a:avLst/>
          </a:prstGeom>
          <a:noFill/>
        </p:spPr>
        <p:txBody>
          <a:bodyPr wrap="square" rtlCol="0">
            <a:spAutoFit/>
          </a:bodyPr>
          <a:lstStyle/>
          <a:p>
            <a:r>
              <a:rPr lang="pt-BR" dirty="0" smtClean="0"/>
              <a:t>IMG 2</a:t>
            </a:r>
            <a:endParaRPr lang="pt-BR" dirty="0"/>
          </a:p>
        </p:txBody>
      </p:sp>
      <p:sp>
        <p:nvSpPr>
          <p:cNvPr id="26" name="TextBox 25"/>
          <p:cNvSpPr txBox="1"/>
          <p:nvPr/>
        </p:nvSpPr>
        <p:spPr>
          <a:xfrm>
            <a:off x="947217" y="3294509"/>
            <a:ext cx="1381870" cy="307777"/>
          </a:xfrm>
          <a:prstGeom prst="rect">
            <a:avLst/>
          </a:prstGeom>
          <a:noFill/>
        </p:spPr>
        <p:txBody>
          <a:bodyPr wrap="square" rtlCol="0">
            <a:spAutoFit/>
          </a:bodyPr>
          <a:lstStyle/>
          <a:p>
            <a:r>
              <a:rPr lang="pt-BR" sz="1400" b="1" dirty="0" smtClean="0"/>
              <a:t>Consultancy</a:t>
            </a:r>
            <a:endParaRPr lang="pt-BR" sz="1400" b="1" dirty="0"/>
          </a:p>
        </p:txBody>
      </p:sp>
      <p:sp>
        <p:nvSpPr>
          <p:cNvPr id="24" name="Rectangle 23"/>
          <p:cNvSpPr/>
          <p:nvPr/>
        </p:nvSpPr>
        <p:spPr>
          <a:xfrm>
            <a:off x="323528" y="3573016"/>
            <a:ext cx="2520280" cy="1785104"/>
          </a:xfrm>
          <a:prstGeom prst="rect">
            <a:avLst/>
          </a:prstGeom>
        </p:spPr>
        <p:txBody>
          <a:bodyPr wrap="square">
            <a:spAutoFit/>
          </a:bodyPr>
          <a:lstStyle/>
          <a:p>
            <a:r>
              <a:rPr lang="pt-BR" sz="1000" b="1" dirty="0" smtClean="0"/>
              <a:t>Here we give full description of our Consultancy Service. </a:t>
            </a:r>
          </a:p>
          <a:p>
            <a:endParaRPr lang="pt-BR" sz="1000" dirty="0" smtClean="0"/>
          </a:p>
          <a:p>
            <a:r>
              <a:rPr lang="pt-BR" sz="1000" dirty="0" smtClean="0"/>
              <a:t>Lorem </a:t>
            </a:r>
            <a:r>
              <a:rPr lang="pt-BR" sz="1000" dirty="0"/>
              <a:t>ipsum dolor sit amet, consectetur adipiscing elit. Vestibulum lectus ante, lacinia eu ultrices non, pellentesque at elit. Proin malesuada pellentesque libero a consectetur. Proin nisl purus, hendrerit at convallis in, mollis quis purus. In sed feugiat justo. Praesent tempus neque lacus, ut porttitor lectus.</a:t>
            </a:r>
            <a:endParaRPr lang="pt-BR" sz="1000" dirty="0"/>
          </a:p>
        </p:txBody>
      </p:sp>
      <p:sp>
        <p:nvSpPr>
          <p:cNvPr id="29" name="TextBox 28"/>
          <p:cNvSpPr txBox="1"/>
          <p:nvPr/>
        </p:nvSpPr>
        <p:spPr>
          <a:xfrm>
            <a:off x="3923927" y="503858"/>
            <a:ext cx="1800201" cy="615553"/>
          </a:xfrm>
          <a:prstGeom prst="rect">
            <a:avLst/>
          </a:prstGeom>
          <a:noFill/>
        </p:spPr>
        <p:txBody>
          <a:bodyPr wrap="square" rtlCol="0">
            <a:spAutoFit/>
          </a:bodyPr>
          <a:lstStyle/>
          <a:p>
            <a:r>
              <a:rPr lang="pt-BR" sz="1700" dirty="0" smtClean="0"/>
              <a:t>What is Crowdsourcing?</a:t>
            </a:r>
            <a:endParaRPr lang="pt-BR" sz="1700" dirty="0"/>
          </a:p>
        </p:txBody>
      </p:sp>
      <p:sp>
        <p:nvSpPr>
          <p:cNvPr id="30" name="Rectangle 29"/>
          <p:cNvSpPr/>
          <p:nvPr/>
        </p:nvSpPr>
        <p:spPr>
          <a:xfrm>
            <a:off x="323528" y="5805264"/>
            <a:ext cx="2520280" cy="400110"/>
          </a:xfrm>
          <a:prstGeom prst="rect">
            <a:avLst/>
          </a:prstGeom>
        </p:spPr>
        <p:txBody>
          <a:bodyPr wrap="square">
            <a:spAutoFit/>
          </a:bodyPr>
          <a:lstStyle/>
          <a:p>
            <a:r>
              <a:rPr lang="pt-BR" sz="1000" dirty="0" smtClean="0"/>
              <a:t>Get in touch with us right now for questions and prices.</a:t>
            </a:r>
            <a:endParaRPr lang="pt-BR" sz="1000" dirty="0"/>
          </a:p>
        </p:txBody>
      </p:sp>
      <p:sp>
        <p:nvSpPr>
          <p:cNvPr id="32" name="Rectangle 31"/>
          <p:cNvSpPr/>
          <p:nvPr/>
        </p:nvSpPr>
        <p:spPr>
          <a:xfrm>
            <a:off x="3820108" y="2142381"/>
            <a:ext cx="2448272" cy="3850332"/>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4" name="Rectangle 33"/>
          <p:cNvSpPr/>
          <p:nvPr/>
        </p:nvSpPr>
        <p:spPr>
          <a:xfrm>
            <a:off x="3748100" y="2292615"/>
            <a:ext cx="144016" cy="288032"/>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5" name="Rectangle 34"/>
          <p:cNvSpPr/>
          <p:nvPr/>
        </p:nvSpPr>
        <p:spPr>
          <a:xfrm>
            <a:off x="3795730" y="3284984"/>
            <a:ext cx="144016" cy="288032"/>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6" name="Rectangle 35"/>
          <p:cNvSpPr/>
          <p:nvPr/>
        </p:nvSpPr>
        <p:spPr>
          <a:xfrm>
            <a:off x="6179991" y="2867225"/>
            <a:ext cx="144016" cy="288032"/>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7" name="Rectangle 36"/>
          <p:cNvSpPr/>
          <p:nvPr/>
        </p:nvSpPr>
        <p:spPr>
          <a:xfrm>
            <a:off x="6264747" y="5496554"/>
            <a:ext cx="193602" cy="463879"/>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8" name="Rectangle 37"/>
          <p:cNvSpPr/>
          <p:nvPr/>
        </p:nvSpPr>
        <p:spPr>
          <a:xfrm>
            <a:off x="5228205" y="5557409"/>
            <a:ext cx="193602" cy="463879"/>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9" name="Rectangle 38"/>
          <p:cNvSpPr/>
          <p:nvPr/>
        </p:nvSpPr>
        <p:spPr>
          <a:xfrm>
            <a:off x="3823953" y="2204864"/>
            <a:ext cx="2414364" cy="1080120"/>
          </a:xfrm>
          <a:prstGeom prst="rect">
            <a:avLst/>
          </a:prstGeom>
          <a:solidFill>
            <a:srgbClr val="F5F4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40" name="Straight Connector 39"/>
          <p:cNvCxnSpPr/>
          <p:nvPr/>
        </p:nvCxnSpPr>
        <p:spPr>
          <a:xfrm>
            <a:off x="3823953" y="2204864"/>
            <a:ext cx="2414364" cy="10801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3823953" y="2204864"/>
            <a:ext cx="2388307" cy="10801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721957" y="2560258"/>
            <a:ext cx="1080120" cy="369332"/>
          </a:xfrm>
          <a:prstGeom prst="rect">
            <a:avLst/>
          </a:prstGeom>
          <a:noFill/>
        </p:spPr>
        <p:txBody>
          <a:bodyPr wrap="square" rtlCol="0">
            <a:spAutoFit/>
          </a:bodyPr>
          <a:lstStyle/>
          <a:p>
            <a:r>
              <a:rPr lang="pt-BR" dirty="0" smtClean="0"/>
              <a:t>IMG 3</a:t>
            </a:r>
            <a:endParaRPr lang="pt-BR" dirty="0"/>
          </a:p>
        </p:txBody>
      </p:sp>
      <p:sp>
        <p:nvSpPr>
          <p:cNvPr id="43" name="TextBox 42"/>
          <p:cNvSpPr txBox="1"/>
          <p:nvPr/>
        </p:nvSpPr>
        <p:spPr>
          <a:xfrm>
            <a:off x="4558282" y="3294509"/>
            <a:ext cx="1381870" cy="307777"/>
          </a:xfrm>
          <a:prstGeom prst="rect">
            <a:avLst/>
          </a:prstGeom>
          <a:noFill/>
        </p:spPr>
        <p:txBody>
          <a:bodyPr wrap="square" rtlCol="0">
            <a:spAutoFit/>
          </a:bodyPr>
          <a:lstStyle/>
          <a:p>
            <a:r>
              <a:rPr lang="pt-BR" sz="1400" b="1" dirty="0" smtClean="0"/>
              <a:t>Technology</a:t>
            </a:r>
            <a:endParaRPr lang="pt-BR" sz="1400" b="1" dirty="0"/>
          </a:p>
        </p:txBody>
      </p:sp>
      <p:sp>
        <p:nvSpPr>
          <p:cNvPr id="45" name="Rectangle 44"/>
          <p:cNvSpPr/>
          <p:nvPr/>
        </p:nvSpPr>
        <p:spPr>
          <a:xfrm>
            <a:off x="6951315" y="2142381"/>
            <a:ext cx="1885726" cy="3950914"/>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Rectangle 30"/>
          <p:cNvSpPr/>
          <p:nvPr/>
        </p:nvSpPr>
        <p:spPr>
          <a:xfrm>
            <a:off x="6926071" y="2180528"/>
            <a:ext cx="60969" cy="280438"/>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7" name="Rectangle 46"/>
          <p:cNvSpPr/>
          <p:nvPr/>
        </p:nvSpPr>
        <p:spPr>
          <a:xfrm>
            <a:off x="7275913" y="2060848"/>
            <a:ext cx="60969" cy="280438"/>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8" name="Rectangle 47"/>
          <p:cNvSpPr/>
          <p:nvPr/>
        </p:nvSpPr>
        <p:spPr>
          <a:xfrm>
            <a:off x="8797030" y="2958562"/>
            <a:ext cx="60969" cy="280438"/>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9" name="Rectangle 48"/>
          <p:cNvSpPr/>
          <p:nvPr/>
        </p:nvSpPr>
        <p:spPr>
          <a:xfrm>
            <a:off x="8839180" y="5822384"/>
            <a:ext cx="118812" cy="280438"/>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0" name="Rectangle 49"/>
          <p:cNvSpPr/>
          <p:nvPr/>
        </p:nvSpPr>
        <p:spPr>
          <a:xfrm>
            <a:off x="6914553" y="5678368"/>
            <a:ext cx="118812" cy="280438"/>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1" name="Rectangle 50"/>
          <p:cNvSpPr/>
          <p:nvPr/>
        </p:nvSpPr>
        <p:spPr>
          <a:xfrm>
            <a:off x="6979868" y="2204864"/>
            <a:ext cx="1817162" cy="1080120"/>
          </a:xfrm>
          <a:prstGeom prst="rect">
            <a:avLst/>
          </a:prstGeom>
          <a:solidFill>
            <a:srgbClr val="F5F4F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52" name="Straight Connector 51"/>
          <p:cNvCxnSpPr/>
          <p:nvPr/>
        </p:nvCxnSpPr>
        <p:spPr>
          <a:xfrm>
            <a:off x="6979868" y="2204864"/>
            <a:ext cx="1817162" cy="108964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6979869" y="2204864"/>
            <a:ext cx="1817161" cy="10801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7613428" y="2560258"/>
            <a:ext cx="1080120" cy="369332"/>
          </a:xfrm>
          <a:prstGeom prst="rect">
            <a:avLst/>
          </a:prstGeom>
          <a:noFill/>
        </p:spPr>
        <p:txBody>
          <a:bodyPr wrap="square" rtlCol="0">
            <a:spAutoFit/>
          </a:bodyPr>
          <a:lstStyle/>
          <a:p>
            <a:r>
              <a:rPr lang="pt-BR" dirty="0" smtClean="0"/>
              <a:t>IMG 4</a:t>
            </a:r>
            <a:endParaRPr lang="pt-BR" dirty="0"/>
          </a:p>
        </p:txBody>
      </p:sp>
      <p:sp>
        <p:nvSpPr>
          <p:cNvPr id="57" name="TextBox 56"/>
          <p:cNvSpPr txBox="1"/>
          <p:nvPr/>
        </p:nvSpPr>
        <p:spPr>
          <a:xfrm>
            <a:off x="6833964" y="3294509"/>
            <a:ext cx="2160240" cy="307777"/>
          </a:xfrm>
          <a:prstGeom prst="rect">
            <a:avLst/>
          </a:prstGeom>
          <a:noFill/>
        </p:spPr>
        <p:txBody>
          <a:bodyPr wrap="square" rtlCol="0">
            <a:spAutoFit/>
          </a:bodyPr>
          <a:lstStyle/>
          <a:p>
            <a:r>
              <a:rPr lang="pt-BR" sz="1400" b="1" dirty="0" smtClean="0"/>
              <a:t>Consultancy + Technology</a:t>
            </a:r>
            <a:endParaRPr lang="pt-BR" sz="1400" b="1" dirty="0"/>
          </a:p>
        </p:txBody>
      </p:sp>
      <p:pic>
        <p:nvPicPr>
          <p:cNvPr id="2052" name="Picture 3">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75" y="78904"/>
            <a:ext cx="360045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5" name="Rounded Rectangle 54"/>
          <p:cNvSpPr/>
          <p:nvPr/>
        </p:nvSpPr>
        <p:spPr>
          <a:xfrm>
            <a:off x="395536" y="6592019"/>
            <a:ext cx="8208912" cy="260648"/>
          </a:xfrm>
          <a:prstGeom prst="roundRect">
            <a:avLst/>
          </a:prstGeom>
          <a:solidFill>
            <a:srgbClr val="F5F4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6" name="TextBox 55"/>
          <p:cNvSpPr txBox="1"/>
          <p:nvPr/>
        </p:nvSpPr>
        <p:spPr>
          <a:xfrm>
            <a:off x="3604084" y="6549159"/>
            <a:ext cx="1474068" cy="338554"/>
          </a:xfrm>
          <a:prstGeom prst="rect">
            <a:avLst/>
          </a:prstGeom>
          <a:noFill/>
        </p:spPr>
        <p:txBody>
          <a:bodyPr wrap="square" rtlCol="0">
            <a:spAutoFit/>
          </a:bodyPr>
          <a:lstStyle/>
          <a:p>
            <a:r>
              <a:rPr lang="pt-BR" sz="1600" b="1" spc="600" dirty="0" smtClean="0"/>
              <a:t>Footer</a:t>
            </a:r>
            <a:endParaRPr lang="pt-BR" sz="1600" b="1" spc="600" dirty="0"/>
          </a:p>
        </p:txBody>
      </p:sp>
      <p:sp>
        <p:nvSpPr>
          <p:cNvPr id="62" name="Rectangle 61"/>
          <p:cNvSpPr/>
          <p:nvPr/>
        </p:nvSpPr>
        <p:spPr>
          <a:xfrm>
            <a:off x="3795730" y="3573016"/>
            <a:ext cx="2520280" cy="1785104"/>
          </a:xfrm>
          <a:prstGeom prst="rect">
            <a:avLst/>
          </a:prstGeom>
        </p:spPr>
        <p:txBody>
          <a:bodyPr wrap="square">
            <a:spAutoFit/>
          </a:bodyPr>
          <a:lstStyle/>
          <a:p>
            <a:r>
              <a:rPr lang="pt-BR" sz="1000" b="1" dirty="0" smtClean="0"/>
              <a:t>Here we give full description of our Technology Service. </a:t>
            </a:r>
          </a:p>
          <a:p>
            <a:endParaRPr lang="pt-BR" sz="1000" dirty="0" smtClean="0"/>
          </a:p>
          <a:p>
            <a:r>
              <a:rPr lang="pt-BR" sz="1000" dirty="0" smtClean="0"/>
              <a:t>Lorem </a:t>
            </a:r>
            <a:r>
              <a:rPr lang="pt-BR" sz="1000" dirty="0"/>
              <a:t>ipsum dolor sit amet, consectetur adipiscing elit. Vestibulum lectus ante, lacinia eu ultrices non, pellentesque at elit. Proin malesuada pellentesque libero a consectetur. Proin nisl purus, hendrerit at convallis in, mollis quis purus. In sed feugiat justo. Praesent tempus neque lacus, ut porttitor lectus.</a:t>
            </a:r>
            <a:endParaRPr lang="pt-BR" sz="1000" dirty="0"/>
          </a:p>
        </p:txBody>
      </p:sp>
      <p:sp>
        <p:nvSpPr>
          <p:cNvPr id="63" name="Rectangle 62"/>
          <p:cNvSpPr/>
          <p:nvPr/>
        </p:nvSpPr>
        <p:spPr>
          <a:xfrm>
            <a:off x="3795730" y="5805264"/>
            <a:ext cx="2520280" cy="400110"/>
          </a:xfrm>
          <a:prstGeom prst="rect">
            <a:avLst/>
          </a:prstGeom>
        </p:spPr>
        <p:txBody>
          <a:bodyPr wrap="square">
            <a:spAutoFit/>
          </a:bodyPr>
          <a:lstStyle/>
          <a:p>
            <a:r>
              <a:rPr lang="pt-BR" sz="1000" dirty="0" smtClean="0"/>
              <a:t>Get in touch with us right now for questions and prices.</a:t>
            </a:r>
            <a:endParaRPr lang="pt-BR" sz="1000" dirty="0"/>
          </a:p>
        </p:txBody>
      </p:sp>
      <p:sp>
        <p:nvSpPr>
          <p:cNvPr id="64" name="Rectangle 63"/>
          <p:cNvSpPr/>
          <p:nvPr/>
        </p:nvSpPr>
        <p:spPr>
          <a:xfrm>
            <a:off x="6876256" y="3573016"/>
            <a:ext cx="2059510" cy="2092881"/>
          </a:xfrm>
          <a:prstGeom prst="rect">
            <a:avLst/>
          </a:prstGeom>
        </p:spPr>
        <p:txBody>
          <a:bodyPr wrap="square">
            <a:spAutoFit/>
          </a:bodyPr>
          <a:lstStyle/>
          <a:p>
            <a:r>
              <a:rPr lang="pt-BR" sz="1000" b="1" dirty="0" smtClean="0"/>
              <a:t>Here we give full description of our Full Package. </a:t>
            </a:r>
          </a:p>
          <a:p>
            <a:endParaRPr lang="pt-BR" sz="1000" dirty="0" smtClean="0"/>
          </a:p>
          <a:p>
            <a:r>
              <a:rPr lang="pt-BR" sz="1000" dirty="0" smtClean="0"/>
              <a:t>Lorem </a:t>
            </a:r>
            <a:r>
              <a:rPr lang="pt-BR" sz="1000" dirty="0"/>
              <a:t>ipsum dolor sit amet, consectetur adipiscing elit. Vestibulum lectus ante, lacinia eu ultrices non, pellentesque at elit. Proin malesuada pellentesque libero a consectetur. Proin nisl purus, hendrerit at convallis in, mollis quis purus. In sed feugiat justo. Praesent tempus neque lacus, ut porttitor lectus.</a:t>
            </a:r>
            <a:endParaRPr lang="pt-BR" sz="1000" dirty="0"/>
          </a:p>
        </p:txBody>
      </p:sp>
      <p:sp>
        <p:nvSpPr>
          <p:cNvPr id="65" name="Rectangle 64"/>
          <p:cNvSpPr/>
          <p:nvPr/>
        </p:nvSpPr>
        <p:spPr>
          <a:xfrm>
            <a:off x="6876256" y="5805264"/>
            <a:ext cx="2059510" cy="400110"/>
          </a:xfrm>
          <a:prstGeom prst="rect">
            <a:avLst/>
          </a:prstGeom>
        </p:spPr>
        <p:txBody>
          <a:bodyPr wrap="square">
            <a:spAutoFit/>
          </a:bodyPr>
          <a:lstStyle/>
          <a:p>
            <a:r>
              <a:rPr lang="pt-BR" sz="1000" dirty="0" smtClean="0"/>
              <a:t>Get in touch with us right now for questions and prices.</a:t>
            </a:r>
            <a:endParaRPr lang="pt-BR" sz="1000" dirty="0"/>
          </a:p>
        </p:txBody>
      </p:sp>
      <p:pic>
        <p:nvPicPr>
          <p:cNvPr id="4098" name="Picture 2">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9565" y="522908"/>
            <a:ext cx="1476375" cy="71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94059" y="361871"/>
            <a:ext cx="1114425"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192205" y="465807"/>
            <a:ext cx="742950" cy="828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a:hlinkClick r:id="rId3"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0525" y="84807"/>
            <a:ext cx="3552825" cy="166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7669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Mesquita\Desktop\Sketchs\Site Institucional\03_menu_sobre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972"/>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46336" y="1730400"/>
            <a:ext cx="8280920" cy="1080120"/>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ectangle 4"/>
          <p:cNvSpPr/>
          <p:nvPr/>
        </p:nvSpPr>
        <p:spPr>
          <a:xfrm>
            <a:off x="4084558" y="2805757"/>
            <a:ext cx="158418" cy="45719"/>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3" name="TextBox 12"/>
          <p:cNvSpPr txBox="1"/>
          <p:nvPr/>
        </p:nvSpPr>
        <p:spPr>
          <a:xfrm>
            <a:off x="2123456" y="2504894"/>
            <a:ext cx="864368" cy="369332"/>
          </a:xfrm>
          <a:prstGeom prst="rect">
            <a:avLst/>
          </a:prstGeom>
          <a:noFill/>
        </p:spPr>
        <p:txBody>
          <a:bodyPr wrap="square" rtlCol="0">
            <a:spAutoFit/>
          </a:bodyPr>
          <a:lstStyle/>
          <a:p>
            <a:r>
              <a:rPr lang="pt-BR" dirty="0" smtClean="0"/>
              <a:t>IMG 9</a:t>
            </a:r>
            <a:endParaRPr lang="pt-BR" dirty="0"/>
          </a:p>
        </p:txBody>
      </p:sp>
      <p:sp>
        <p:nvSpPr>
          <p:cNvPr id="14" name="Rectangle 13"/>
          <p:cNvSpPr/>
          <p:nvPr/>
        </p:nvSpPr>
        <p:spPr>
          <a:xfrm>
            <a:off x="643955" y="3212976"/>
            <a:ext cx="2487885" cy="1080120"/>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Rectangle 14"/>
          <p:cNvSpPr/>
          <p:nvPr/>
        </p:nvSpPr>
        <p:spPr>
          <a:xfrm>
            <a:off x="715478" y="4238786"/>
            <a:ext cx="1336241" cy="194506"/>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6" name="Rectangle 15"/>
          <p:cNvSpPr/>
          <p:nvPr/>
        </p:nvSpPr>
        <p:spPr>
          <a:xfrm>
            <a:off x="3131841" y="3140968"/>
            <a:ext cx="4536504" cy="1008112"/>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0" name="Rectangle 19"/>
          <p:cNvSpPr/>
          <p:nvPr/>
        </p:nvSpPr>
        <p:spPr>
          <a:xfrm>
            <a:off x="3131841" y="4516075"/>
            <a:ext cx="4536504" cy="775608"/>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2" name="Rectangle 21"/>
          <p:cNvSpPr/>
          <p:nvPr/>
        </p:nvSpPr>
        <p:spPr>
          <a:xfrm>
            <a:off x="683568" y="4612466"/>
            <a:ext cx="1944216" cy="904766"/>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3" name="Rectangle 22"/>
          <p:cNvSpPr/>
          <p:nvPr/>
        </p:nvSpPr>
        <p:spPr>
          <a:xfrm>
            <a:off x="835300" y="5512470"/>
            <a:ext cx="548298" cy="148778"/>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4" name="Rectangle 23"/>
          <p:cNvSpPr/>
          <p:nvPr/>
        </p:nvSpPr>
        <p:spPr>
          <a:xfrm>
            <a:off x="1187623" y="5603389"/>
            <a:ext cx="195973" cy="74389"/>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5" name="Rectangle 24"/>
          <p:cNvSpPr/>
          <p:nvPr/>
        </p:nvSpPr>
        <p:spPr>
          <a:xfrm>
            <a:off x="1547664" y="5509490"/>
            <a:ext cx="272343" cy="74389"/>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Rectangle 25"/>
          <p:cNvSpPr/>
          <p:nvPr/>
        </p:nvSpPr>
        <p:spPr>
          <a:xfrm>
            <a:off x="1351931" y="5573645"/>
            <a:ext cx="272343" cy="87603"/>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0" name="Rectangle 29"/>
          <p:cNvSpPr/>
          <p:nvPr/>
        </p:nvSpPr>
        <p:spPr>
          <a:xfrm>
            <a:off x="879588" y="5859574"/>
            <a:ext cx="1676188" cy="521754"/>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Rectangle 30"/>
          <p:cNvSpPr/>
          <p:nvPr/>
        </p:nvSpPr>
        <p:spPr>
          <a:xfrm>
            <a:off x="749296" y="2996952"/>
            <a:ext cx="7639127" cy="3620292"/>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8" name="Rectangle 17"/>
          <p:cNvSpPr/>
          <p:nvPr/>
        </p:nvSpPr>
        <p:spPr>
          <a:xfrm>
            <a:off x="2339752" y="5640583"/>
            <a:ext cx="648072" cy="103888"/>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3" name="Rectangle 32"/>
          <p:cNvSpPr/>
          <p:nvPr/>
        </p:nvSpPr>
        <p:spPr>
          <a:xfrm>
            <a:off x="1187623" y="6363977"/>
            <a:ext cx="771797" cy="103888"/>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4" name="Rectangle 33"/>
          <p:cNvSpPr/>
          <p:nvPr/>
        </p:nvSpPr>
        <p:spPr>
          <a:xfrm>
            <a:off x="1109183" y="6453267"/>
            <a:ext cx="245923" cy="103888"/>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5" name="Rectangle 34"/>
          <p:cNvSpPr/>
          <p:nvPr/>
        </p:nvSpPr>
        <p:spPr>
          <a:xfrm>
            <a:off x="1587391" y="6401323"/>
            <a:ext cx="245923" cy="103888"/>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6" name="Rectangle 35"/>
          <p:cNvSpPr/>
          <p:nvPr/>
        </p:nvSpPr>
        <p:spPr>
          <a:xfrm>
            <a:off x="2094274" y="6297435"/>
            <a:ext cx="245923" cy="103888"/>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7" name="Rectangle 36"/>
          <p:cNvSpPr/>
          <p:nvPr/>
        </p:nvSpPr>
        <p:spPr>
          <a:xfrm>
            <a:off x="1137673" y="6617244"/>
            <a:ext cx="1202079" cy="269727"/>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9" name="Rectangle 38"/>
          <p:cNvSpPr/>
          <p:nvPr/>
        </p:nvSpPr>
        <p:spPr>
          <a:xfrm>
            <a:off x="3707904" y="5593770"/>
            <a:ext cx="4412492" cy="558194"/>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1" name="Rectangle 20"/>
          <p:cNvSpPr/>
          <p:nvPr/>
        </p:nvSpPr>
        <p:spPr>
          <a:xfrm>
            <a:off x="6607274" y="6024398"/>
            <a:ext cx="936104" cy="447919"/>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7" name="Rectangle 26"/>
          <p:cNvSpPr/>
          <p:nvPr/>
        </p:nvSpPr>
        <p:spPr>
          <a:xfrm>
            <a:off x="4860032" y="6123389"/>
            <a:ext cx="1762100" cy="142836"/>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6" name="Rectangle 45"/>
          <p:cNvSpPr/>
          <p:nvPr/>
        </p:nvSpPr>
        <p:spPr>
          <a:xfrm>
            <a:off x="4463988" y="620688"/>
            <a:ext cx="936106" cy="288032"/>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7" name="Rectangle 46"/>
          <p:cNvSpPr/>
          <p:nvPr/>
        </p:nvSpPr>
        <p:spPr>
          <a:xfrm>
            <a:off x="5580112" y="620688"/>
            <a:ext cx="936106" cy="288032"/>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8" name="Rectangle 47"/>
          <p:cNvSpPr/>
          <p:nvPr/>
        </p:nvSpPr>
        <p:spPr>
          <a:xfrm>
            <a:off x="6732239" y="620688"/>
            <a:ext cx="936106" cy="288032"/>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9" name="Rectangle 48"/>
          <p:cNvSpPr/>
          <p:nvPr/>
        </p:nvSpPr>
        <p:spPr>
          <a:xfrm>
            <a:off x="7920371" y="725463"/>
            <a:ext cx="936106" cy="288032"/>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0" name="TextBox 49"/>
          <p:cNvSpPr txBox="1"/>
          <p:nvPr/>
        </p:nvSpPr>
        <p:spPr>
          <a:xfrm>
            <a:off x="4207767" y="551483"/>
            <a:ext cx="1800201" cy="523220"/>
          </a:xfrm>
          <a:prstGeom prst="rect">
            <a:avLst/>
          </a:prstGeom>
          <a:noFill/>
        </p:spPr>
        <p:txBody>
          <a:bodyPr wrap="square" rtlCol="0">
            <a:spAutoFit/>
          </a:bodyPr>
          <a:lstStyle/>
          <a:p>
            <a:r>
              <a:rPr lang="pt-BR" sz="1400" dirty="0" smtClean="0"/>
              <a:t>What is Crowdsourcing?</a:t>
            </a:r>
            <a:endParaRPr lang="pt-BR" sz="1400" dirty="0"/>
          </a:p>
        </p:txBody>
      </p:sp>
      <p:sp>
        <p:nvSpPr>
          <p:cNvPr id="51" name="TextBox 50"/>
          <p:cNvSpPr txBox="1"/>
          <p:nvPr/>
        </p:nvSpPr>
        <p:spPr>
          <a:xfrm>
            <a:off x="5517629" y="596305"/>
            <a:ext cx="1080120" cy="369332"/>
          </a:xfrm>
          <a:prstGeom prst="rect">
            <a:avLst/>
          </a:prstGeom>
          <a:noFill/>
        </p:spPr>
        <p:txBody>
          <a:bodyPr wrap="square" rtlCol="0">
            <a:spAutoFit/>
          </a:bodyPr>
          <a:lstStyle/>
          <a:p>
            <a:r>
              <a:rPr lang="pt-BR" dirty="0" smtClean="0"/>
              <a:t>Solutions</a:t>
            </a:r>
            <a:endParaRPr lang="pt-BR" dirty="0"/>
          </a:p>
        </p:txBody>
      </p:sp>
      <p:sp>
        <p:nvSpPr>
          <p:cNvPr id="52" name="TextBox 51"/>
          <p:cNvSpPr txBox="1"/>
          <p:nvPr/>
        </p:nvSpPr>
        <p:spPr>
          <a:xfrm>
            <a:off x="6693768" y="596305"/>
            <a:ext cx="1214983" cy="369332"/>
          </a:xfrm>
          <a:prstGeom prst="rect">
            <a:avLst/>
          </a:prstGeom>
          <a:noFill/>
        </p:spPr>
        <p:txBody>
          <a:bodyPr wrap="square" rtlCol="0">
            <a:spAutoFit/>
          </a:bodyPr>
          <a:lstStyle/>
          <a:p>
            <a:r>
              <a:rPr lang="pt-BR" dirty="0" smtClean="0"/>
              <a:t>About Us</a:t>
            </a:r>
            <a:endParaRPr lang="pt-BR" dirty="0"/>
          </a:p>
        </p:txBody>
      </p:sp>
      <p:sp>
        <p:nvSpPr>
          <p:cNvPr id="53" name="TextBox 52"/>
          <p:cNvSpPr txBox="1"/>
          <p:nvPr/>
        </p:nvSpPr>
        <p:spPr>
          <a:xfrm>
            <a:off x="8095059" y="615355"/>
            <a:ext cx="1214983" cy="369332"/>
          </a:xfrm>
          <a:prstGeom prst="rect">
            <a:avLst/>
          </a:prstGeom>
          <a:noFill/>
        </p:spPr>
        <p:txBody>
          <a:bodyPr wrap="square" rtlCol="0">
            <a:spAutoFit/>
          </a:bodyPr>
          <a:lstStyle/>
          <a:p>
            <a:r>
              <a:rPr lang="pt-BR" dirty="0" smtClean="0"/>
              <a:t>Blog</a:t>
            </a:r>
            <a:endParaRPr lang="pt-BR" dirty="0"/>
          </a:p>
        </p:txBody>
      </p:sp>
      <p:pic>
        <p:nvPicPr>
          <p:cNvPr id="3078" name="Picture 6">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542" y="117004"/>
            <a:ext cx="40767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4" name="Straight Connector 53"/>
          <p:cNvCxnSpPr/>
          <p:nvPr/>
        </p:nvCxnSpPr>
        <p:spPr>
          <a:xfrm>
            <a:off x="510977" y="6578302"/>
            <a:ext cx="7949455"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3131842" y="2776840"/>
            <a:ext cx="5256582" cy="258212"/>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TextBox 10"/>
          <p:cNvSpPr txBox="1"/>
          <p:nvPr/>
        </p:nvSpPr>
        <p:spPr>
          <a:xfrm>
            <a:off x="611559" y="1772811"/>
            <a:ext cx="7992889" cy="3816429"/>
          </a:xfrm>
          <a:prstGeom prst="rect">
            <a:avLst/>
          </a:prstGeom>
          <a:noFill/>
        </p:spPr>
        <p:txBody>
          <a:bodyPr wrap="square" rtlCol="0">
            <a:spAutoFit/>
          </a:bodyPr>
          <a:lstStyle/>
          <a:p>
            <a:r>
              <a:rPr lang="pt-BR" sz="1100" b="1" dirty="0" smtClean="0"/>
              <a:t>				Here we show a text telling more about us.</a:t>
            </a:r>
          </a:p>
          <a:p>
            <a:endParaRPr lang="pt-BR" sz="1100" b="1" dirty="0"/>
          </a:p>
          <a:p>
            <a:r>
              <a:rPr lang="pt-BR" sz="1100" dirty="0"/>
              <a:t>	</a:t>
            </a:r>
            <a:r>
              <a:rPr lang="pt-BR" sz="1100" dirty="0" smtClean="0"/>
              <a:t>			Lorem </a:t>
            </a:r>
            <a:r>
              <a:rPr lang="pt-BR" sz="1100" dirty="0"/>
              <a:t>ipsum dolor sit amet, consectetur adipiscing elit. Vestibulum </a:t>
            </a:r>
            <a:endParaRPr lang="pt-BR" sz="1100" dirty="0" smtClean="0"/>
          </a:p>
          <a:p>
            <a:r>
              <a:rPr lang="pt-BR" sz="1100" dirty="0"/>
              <a:t>	</a:t>
            </a:r>
            <a:r>
              <a:rPr lang="pt-BR" sz="1100" dirty="0" smtClean="0"/>
              <a:t>			lectus </a:t>
            </a:r>
            <a:r>
              <a:rPr lang="pt-BR" sz="1100" dirty="0"/>
              <a:t>ante, lacinia eu ultrices non, pellentesque at elit. Proin malesuada </a:t>
            </a:r>
            <a:endParaRPr lang="pt-BR" sz="1100" dirty="0" smtClean="0"/>
          </a:p>
          <a:p>
            <a:r>
              <a:rPr lang="pt-BR" sz="1100" dirty="0"/>
              <a:t>	</a:t>
            </a:r>
            <a:r>
              <a:rPr lang="pt-BR" sz="1100" dirty="0" smtClean="0"/>
              <a:t>			pellentesque </a:t>
            </a:r>
            <a:r>
              <a:rPr lang="pt-BR" sz="1100" dirty="0"/>
              <a:t>libero a consectetur. Proin nisl purus, hendrerit at convallis </a:t>
            </a:r>
            <a:endParaRPr lang="pt-BR" sz="1100" dirty="0" smtClean="0"/>
          </a:p>
          <a:p>
            <a:r>
              <a:rPr lang="pt-BR" sz="1100" dirty="0"/>
              <a:t>	</a:t>
            </a:r>
            <a:r>
              <a:rPr lang="pt-BR" sz="1100" dirty="0" smtClean="0"/>
              <a:t>			in</a:t>
            </a:r>
            <a:r>
              <a:rPr lang="pt-BR" sz="1100" dirty="0"/>
              <a:t>, mollis quis purus. In sed feugiat justo. Praesent tempus neque lacus, </a:t>
            </a:r>
            <a:endParaRPr lang="pt-BR" sz="1100" dirty="0" smtClean="0"/>
          </a:p>
          <a:p>
            <a:r>
              <a:rPr lang="pt-BR" sz="1100" dirty="0"/>
              <a:t>	</a:t>
            </a:r>
            <a:r>
              <a:rPr lang="pt-BR" sz="1100" dirty="0" smtClean="0"/>
              <a:t>			ut </a:t>
            </a:r>
            <a:r>
              <a:rPr lang="pt-BR" sz="1100" dirty="0"/>
              <a:t>porttitor lectus. Vestibulum nec ligula velit, vitae imperdiet erat. </a:t>
            </a:r>
            <a:endParaRPr lang="pt-BR" sz="1100" dirty="0" smtClean="0"/>
          </a:p>
          <a:p>
            <a:r>
              <a:rPr lang="pt-BR" sz="1100" dirty="0"/>
              <a:t>	</a:t>
            </a:r>
            <a:r>
              <a:rPr lang="pt-BR" sz="1100" dirty="0" smtClean="0"/>
              <a:t>			Aenean </a:t>
            </a:r>
            <a:r>
              <a:rPr lang="pt-BR" sz="1100" dirty="0"/>
              <a:t>adipiscing feugiat massa eget aliquet. Praesent semper, tortor ut </a:t>
            </a:r>
            <a:endParaRPr lang="pt-BR" sz="1100" dirty="0" smtClean="0"/>
          </a:p>
          <a:p>
            <a:r>
              <a:rPr lang="pt-BR" sz="1100" dirty="0"/>
              <a:t>	</a:t>
            </a:r>
            <a:r>
              <a:rPr lang="pt-BR" sz="1100" dirty="0" smtClean="0"/>
              <a:t>			fermentum </a:t>
            </a:r>
            <a:r>
              <a:rPr lang="pt-BR" sz="1100" dirty="0"/>
              <a:t>pulvinar, sem nulla auctor orci, sit amet sollicitudin nisi arcu </a:t>
            </a:r>
            <a:endParaRPr lang="pt-BR" sz="1100" dirty="0" smtClean="0"/>
          </a:p>
          <a:p>
            <a:r>
              <a:rPr lang="pt-BR" sz="1100" dirty="0"/>
              <a:t>	</a:t>
            </a:r>
            <a:r>
              <a:rPr lang="pt-BR" sz="1100" dirty="0" smtClean="0"/>
              <a:t>			eget </a:t>
            </a:r>
            <a:r>
              <a:rPr lang="pt-BR" sz="1100" dirty="0"/>
              <a:t>tellus. Sed sit amet lorem libero, et auctor tortor. Integer libero </a:t>
            </a:r>
            <a:endParaRPr lang="pt-BR" sz="1100" dirty="0" smtClean="0"/>
          </a:p>
          <a:p>
            <a:r>
              <a:rPr lang="pt-BR" sz="1100" dirty="0"/>
              <a:t>	</a:t>
            </a:r>
            <a:r>
              <a:rPr lang="pt-BR" sz="1100" dirty="0" smtClean="0"/>
              <a:t>			libero</a:t>
            </a:r>
            <a:r>
              <a:rPr lang="pt-BR" sz="1100" dirty="0"/>
              <a:t>, posuere sed varius sed, dignissim ac nulla. Etiam ut turpis magna. </a:t>
            </a:r>
            <a:r>
              <a:rPr lang="pt-BR" sz="1100" dirty="0" smtClean="0"/>
              <a:t/>
            </a:r>
            <a:br>
              <a:rPr lang="pt-BR" sz="1100" dirty="0" smtClean="0"/>
            </a:br>
            <a:endParaRPr lang="pt-BR" sz="1100" dirty="0" smtClean="0"/>
          </a:p>
          <a:p>
            <a:r>
              <a:rPr lang="pt-BR" sz="1100" dirty="0" smtClean="0"/>
              <a:t>Aenean </a:t>
            </a:r>
            <a:r>
              <a:rPr lang="pt-BR" sz="1100" dirty="0"/>
              <a:t>non est orci, placerat aliquet </a:t>
            </a:r>
            <a:r>
              <a:rPr lang="pt-BR" sz="1100" dirty="0" smtClean="0"/>
              <a:t>magna. Cras </a:t>
            </a:r>
            <a:r>
              <a:rPr lang="pt-BR" sz="1100" dirty="0"/>
              <a:t>consequat, metus eget ultricies volutpat, mauris leo commodo est, quis facilisis metus velit fermentum eros. Aliquam ullamcorper placerat suscipit. Donec ut tristique sem. Vestibulum et metus sed ante molestie feugiat in non mauris. Vestibulum ante ipsum primis in faucibus orci luctus et ultrices posuere cubilia Curae; </a:t>
            </a:r>
            <a:endParaRPr lang="pt-BR" sz="1100" dirty="0" smtClean="0"/>
          </a:p>
          <a:p>
            <a:endParaRPr lang="pt-BR" sz="1100" dirty="0"/>
          </a:p>
          <a:p>
            <a:r>
              <a:rPr lang="pt-BR" sz="1100" dirty="0" smtClean="0"/>
              <a:t>Nulla </a:t>
            </a:r>
            <a:r>
              <a:rPr lang="pt-BR" sz="1100" dirty="0"/>
              <a:t>rutrum consequat est eget pretium. Curabitur ac urna nec ante consequat volutpat. In dapibus luctus porttitor. Maecenas dui tortor, tristique quis pulvinar et, scelerisque vel sapien. Curabitur in nibh eget eros blandit gravida. Nulla porta porta tellus nec tempus. Curabitur laoreet semper auctor. Curabitur vel quam nunc. Donec tincidunt massa sed massa sollicitudin consectetur. Sed tempus placerat dapibus. Donec tempor tincidunt dolor, ut sagittis diam viverra in.</a:t>
            </a:r>
          </a:p>
          <a:p>
            <a:endParaRPr lang="pt-BR" sz="1100" b="1" dirty="0" smtClean="0"/>
          </a:p>
          <a:p>
            <a:endParaRPr lang="pt-BR" sz="1100" b="1" dirty="0"/>
          </a:p>
        </p:txBody>
      </p:sp>
      <p:sp>
        <p:nvSpPr>
          <p:cNvPr id="6" name="Rectangle 5"/>
          <p:cNvSpPr/>
          <p:nvPr/>
        </p:nvSpPr>
        <p:spPr>
          <a:xfrm>
            <a:off x="611559" y="1730400"/>
            <a:ext cx="3566377" cy="19146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8" name="Straight Connector 7"/>
          <p:cNvCxnSpPr/>
          <p:nvPr/>
        </p:nvCxnSpPr>
        <p:spPr>
          <a:xfrm>
            <a:off x="611560" y="1730400"/>
            <a:ext cx="3552207" cy="19070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643955" y="1743435"/>
            <a:ext cx="3514780" cy="1864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9" name="Rounded Rectangle 58"/>
          <p:cNvSpPr/>
          <p:nvPr/>
        </p:nvSpPr>
        <p:spPr>
          <a:xfrm>
            <a:off x="395536" y="6658694"/>
            <a:ext cx="8208912" cy="260648"/>
          </a:xfrm>
          <a:prstGeom prst="roundRect">
            <a:avLst/>
          </a:prstGeom>
          <a:solidFill>
            <a:srgbClr val="F5F4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0" name="TextBox 59"/>
          <p:cNvSpPr txBox="1"/>
          <p:nvPr/>
        </p:nvSpPr>
        <p:spPr>
          <a:xfrm>
            <a:off x="3604084" y="6615834"/>
            <a:ext cx="1474068" cy="338554"/>
          </a:xfrm>
          <a:prstGeom prst="rect">
            <a:avLst/>
          </a:prstGeom>
          <a:noFill/>
        </p:spPr>
        <p:txBody>
          <a:bodyPr wrap="square" rtlCol="0">
            <a:spAutoFit/>
          </a:bodyPr>
          <a:lstStyle/>
          <a:p>
            <a:r>
              <a:rPr lang="pt-BR" sz="1600" b="1" spc="600" dirty="0" smtClean="0"/>
              <a:t>Footer</a:t>
            </a:r>
            <a:endParaRPr lang="pt-BR" sz="1600" b="1" spc="600" dirty="0"/>
          </a:p>
        </p:txBody>
      </p:sp>
      <p:pic>
        <p:nvPicPr>
          <p:cNvPr id="5122" name="Picture 2">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96889" y="559916"/>
            <a:ext cx="1190625" cy="638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a:hlinkClick r:id="rId3"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6592" y="117004"/>
            <a:ext cx="4067175" cy="1285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a:hlinkClick r:id="rId8" action="ppaction://hlinksldjump"/>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21364" y="399971"/>
            <a:ext cx="1000125" cy="80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a:hlinkClick r:id="rId10"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916179" y="502766"/>
            <a:ext cx="809625" cy="733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51735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Mesquita\Desktop\Sketchs\Site Institucional\05_menu_blo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40" y="0"/>
            <a:ext cx="9130060" cy="684754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46584" y="2001292"/>
            <a:ext cx="5493568" cy="3731964"/>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3491880" y="1916832"/>
            <a:ext cx="1584176" cy="84460"/>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6516216" y="1916832"/>
            <a:ext cx="2016224" cy="3731964"/>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ectangle 7"/>
          <p:cNvSpPr/>
          <p:nvPr/>
        </p:nvSpPr>
        <p:spPr>
          <a:xfrm>
            <a:off x="3923928" y="620688"/>
            <a:ext cx="1152128" cy="360040"/>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5364088" y="620688"/>
            <a:ext cx="1152128" cy="360040"/>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Rectangle 9"/>
          <p:cNvSpPr/>
          <p:nvPr/>
        </p:nvSpPr>
        <p:spPr>
          <a:xfrm>
            <a:off x="6732240" y="620688"/>
            <a:ext cx="1152128" cy="360040"/>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1" name="Rectangle 10"/>
          <p:cNvSpPr/>
          <p:nvPr/>
        </p:nvSpPr>
        <p:spPr>
          <a:xfrm>
            <a:off x="8061176" y="620688"/>
            <a:ext cx="831304" cy="360040"/>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2" name="TextBox 11"/>
          <p:cNvSpPr txBox="1"/>
          <p:nvPr/>
        </p:nvSpPr>
        <p:spPr>
          <a:xfrm>
            <a:off x="3945136" y="551483"/>
            <a:ext cx="1800201" cy="523220"/>
          </a:xfrm>
          <a:prstGeom prst="rect">
            <a:avLst/>
          </a:prstGeom>
          <a:noFill/>
        </p:spPr>
        <p:txBody>
          <a:bodyPr wrap="square" rtlCol="0">
            <a:spAutoFit/>
          </a:bodyPr>
          <a:lstStyle/>
          <a:p>
            <a:r>
              <a:rPr lang="pt-BR" sz="1400" dirty="0" smtClean="0"/>
              <a:t>What is Crowdsourcing?</a:t>
            </a:r>
            <a:endParaRPr lang="pt-BR" sz="1400" dirty="0"/>
          </a:p>
        </p:txBody>
      </p:sp>
      <p:sp>
        <p:nvSpPr>
          <p:cNvPr id="13" name="TextBox 12"/>
          <p:cNvSpPr txBox="1"/>
          <p:nvPr/>
        </p:nvSpPr>
        <p:spPr>
          <a:xfrm>
            <a:off x="5436096" y="596305"/>
            <a:ext cx="1080120" cy="369332"/>
          </a:xfrm>
          <a:prstGeom prst="rect">
            <a:avLst/>
          </a:prstGeom>
          <a:noFill/>
        </p:spPr>
        <p:txBody>
          <a:bodyPr wrap="square" rtlCol="0">
            <a:spAutoFit/>
          </a:bodyPr>
          <a:lstStyle/>
          <a:p>
            <a:r>
              <a:rPr lang="pt-BR" dirty="0" smtClean="0"/>
              <a:t>Solutions</a:t>
            </a:r>
            <a:endParaRPr lang="pt-BR" dirty="0"/>
          </a:p>
        </p:txBody>
      </p:sp>
      <p:sp>
        <p:nvSpPr>
          <p:cNvPr id="14" name="TextBox 13"/>
          <p:cNvSpPr txBox="1"/>
          <p:nvPr/>
        </p:nvSpPr>
        <p:spPr>
          <a:xfrm>
            <a:off x="6693768" y="596305"/>
            <a:ext cx="1214983" cy="369332"/>
          </a:xfrm>
          <a:prstGeom prst="rect">
            <a:avLst/>
          </a:prstGeom>
          <a:noFill/>
        </p:spPr>
        <p:txBody>
          <a:bodyPr wrap="square" rtlCol="0">
            <a:spAutoFit/>
          </a:bodyPr>
          <a:lstStyle/>
          <a:p>
            <a:r>
              <a:rPr lang="pt-BR" dirty="0" smtClean="0"/>
              <a:t>About Us</a:t>
            </a:r>
            <a:endParaRPr lang="pt-BR" dirty="0"/>
          </a:p>
        </p:txBody>
      </p:sp>
      <p:sp>
        <p:nvSpPr>
          <p:cNvPr id="15" name="TextBox 14"/>
          <p:cNvSpPr txBox="1"/>
          <p:nvPr/>
        </p:nvSpPr>
        <p:spPr>
          <a:xfrm>
            <a:off x="8095059" y="615355"/>
            <a:ext cx="1214983" cy="369332"/>
          </a:xfrm>
          <a:prstGeom prst="rect">
            <a:avLst/>
          </a:prstGeom>
          <a:noFill/>
        </p:spPr>
        <p:txBody>
          <a:bodyPr wrap="square" rtlCol="0">
            <a:spAutoFit/>
          </a:bodyPr>
          <a:lstStyle/>
          <a:p>
            <a:r>
              <a:rPr lang="pt-BR" dirty="0" smtClean="0"/>
              <a:t>Blog</a:t>
            </a:r>
            <a:endParaRPr lang="pt-BR" dirty="0"/>
          </a:p>
        </p:txBody>
      </p:sp>
      <p:sp>
        <p:nvSpPr>
          <p:cNvPr id="6" name="TextBox 5"/>
          <p:cNvSpPr txBox="1"/>
          <p:nvPr/>
        </p:nvSpPr>
        <p:spPr>
          <a:xfrm>
            <a:off x="433884" y="2082056"/>
            <a:ext cx="5637584" cy="369332"/>
          </a:xfrm>
          <a:prstGeom prst="rect">
            <a:avLst/>
          </a:prstGeom>
          <a:noFill/>
        </p:spPr>
        <p:txBody>
          <a:bodyPr wrap="square" rtlCol="0">
            <a:spAutoFit/>
          </a:bodyPr>
          <a:lstStyle/>
          <a:p>
            <a:r>
              <a:rPr lang="en-US" b="1" dirty="0"/>
              <a:t>Haiti and the Power of Crowdsourcing</a:t>
            </a:r>
          </a:p>
        </p:txBody>
      </p:sp>
      <p:sp>
        <p:nvSpPr>
          <p:cNvPr id="18" name="TextBox 17"/>
          <p:cNvSpPr txBox="1"/>
          <p:nvPr/>
        </p:nvSpPr>
        <p:spPr>
          <a:xfrm>
            <a:off x="433884" y="2349788"/>
            <a:ext cx="5637584" cy="253916"/>
          </a:xfrm>
          <a:prstGeom prst="rect">
            <a:avLst/>
          </a:prstGeom>
          <a:noFill/>
        </p:spPr>
        <p:txBody>
          <a:bodyPr wrap="square" rtlCol="0">
            <a:spAutoFit/>
          </a:bodyPr>
          <a:lstStyle/>
          <a:p>
            <a:r>
              <a:rPr lang="pt-BR" sz="1050" dirty="0" smtClean="0"/>
              <a:t>FRI, </a:t>
            </a:r>
            <a:r>
              <a:rPr lang="pt-BR" sz="1050" dirty="0" smtClean="0"/>
              <a:t>21/02/2013, </a:t>
            </a:r>
            <a:r>
              <a:rPr lang="pt-BR" sz="1050" dirty="0" smtClean="0"/>
              <a:t>by </a:t>
            </a:r>
            <a:r>
              <a:rPr lang="pt-BR" sz="1050" dirty="0" smtClean="0"/>
              <a:t>Fábio Knopf. Tags: </a:t>
            </a:r>
            <a:r>
              <a:rPr lang="pt-BR" sz="1050" dirty="0" smtClean="0"/>
              <a:t>haiti, </a:t>
            </a:r>
            <a:r>
              <a:rPr lang="pt-BR" sz="1050" dirty="0" smtClean="0"/>
              <a:t>crowdsourcing, </a:t>
            </a:r>
            <a:r>
              <a:rPr lang="pt-BR" sz="1050" dirty="0" smtClean="0"/>
              <a:t>contest</a:t>
            </a:r>
            <a:endParaRPr lang="pt-BR" b="1" dirty="0"/>
          </a:p>
        </p:txBody>
      </p:sp>
      <p:sp>
        <p:nvSpPr>
          <p:cNvPr id="19" name="TextBox 18"/>
          <p:cNvSpPr txBox="1"/>
          <p:nvPr/>
        </p:nvSpPr>
        <p:spPr>
          <a:xfrm>
            <a:off x="433884" y="2603704"/>
            <a:ext cx="5637584" cy="1546577"/>
          </a:xfrm>
          <a:prstGeom prst="rect">
            <a:avLst/>
          </a:prstGeom>
          <a:noFill/>
        </p:spPr>
        <p:txBody>
          <a:bodyPr wrap="square" rtlCol="0">
            <a:spAutoFit/>
          </a:bodyPr>
          <a:lstStyle/>
          <a:p>
            <a:r>
              <a:rPr lang="en-US" sz="1050" dirty="0"/>
              <a:t>It’s been two weeks since I called David </a:t>
            </a:r>
            <a:r>
              <a:rPr lang="en-US" sz="1050" dirty="0" err="1"/>
              <a:t>Kobia</a:t>
            </a:r>
            <a:r>
              <a:rPr lang="en-US" sz="1050" dirty="0"/>
              <a:t> to launch </a:t>
            </a:r>
            <a:r>
              <a:rPr lang="en-US" sz="1050" dirty="0" err="1"/>
              <a:t>Ushahidi’s</a:t>
            </a:r>
            <a:r>
              <a:rPr lang="en-US" sz="1050" dirty="0"/>
              <a:t> crisis mapping platform in Haiti. I could probably write 100 blog posts on the high’s and low’s of the past 14 days. Perhaps there will more time be next month to recount the first two weeks of the disaster response. For now, I wanted to share an astounding example of crowdsourcing that took place 10 days ago</a:t>
            </a:r>
            <a:r>
              <a:rPr lang="en-US" sz="1050" dirty="0" smtClean="0"/>
              <a:t>.</a:t>
            </a:r>
          </a:p>
          <a:p>
            <a:r>
              <a:rPr lang="pt-BR" sz="1050" dirty="0"/>
              <a:t>Lorem ipsum dolor sit amet, consectetur adipiscing elit. Donec lacinia semper justo vitae mollis. Mauris iaculis mi et magna elementum vitae feugiat augue luctus. Lorem ipsum dolor sit amet, consectetur adipiscing elit. Praesent viverra viverra lectus eu elementum. In vel tellus magna. </a:t>
            </a:r>
            <a:r>
              <a:rPr lang="pt-BR" sz="1050" dirty="0" smtClean="0"/>
              <a:t>Fusce</a:t>
            </a:r>
            <a:r>
              <a:rPr lang="pt-BR" sz="1050" dirty="0" smtClean="0"/>
              <a:t/>
            </a:r>
            <a:br>
              <a:rPr lang="pt-BR" sz="1050" dirty="0" smtClean="0"/>
            </a:br>
            <a:r>
              <a:rPr lang="pt-BR" sz="1050" dirty="0" smtClean="0"/>
              <a:t/>
            </a:r>
            <a:br>
              <a:rPr lang="pt-BR" sz="1050" dirty="0" smtClean="0"/>
            </a:br>
            <a:r>
              <a:rPr lang="pt-BR" sz="1050" dirty="0" smtClean="0"/>
              <a:t>2 Comments – Share facebook, twitter, google+</a:t>
            </a:r>
            <a:endParaRPr lang="pt-BR" sz="1050" dirty="0"/>
          </a:p>
        </p:txBody>
      </p:sp>
      <p:cxnSp>
        <p:nvCxnSpPr>
          <p:cNvPr id="20" name="Straight Connector 19"/>
          <p:cNvCxnSpPr/>
          <p:nvPr/>
        </p:nvCxnSpPr>
        <p:spPr>
          <a:xfrm>
            <a:off x="755576" y="4221088"/>
            <a:ext cx="460851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33884" y="4220840"/>
            <a:ext cx="5637584" cy="369332"/>
          </a:xfrm>
          <a:prstGeom prst="rect">
            <a:avLst/>
          </a:prstGeom>
          <a:noFill/>
        </p:spPr>
        <p:txBody>
          <a:bodyPr wrap="square" rtlCol="0">
            <a:spAutoFit/>
          </a:bodyPr>
          <a:lstStyle/>
          <a:p>
            <a:r>
              <a:rPr lang="pt-BR" b="1" dirty="0" smtClean="0"/>
              <a:t>Brazilian site uses crowdsourcing for hiring.</a:t>
            </a:r>
            <a:endParaRPr lang="pt-BR" b="1" dirty="0"/>
          </a:p>
        </p:txBody>
      </p:sp>
      <p:sp>
        <p:nvSpPr>
          <p:cNvPr id="23" name="TextBox 22"/>
          <p:cNvSpPr txBox="1"/>
          <p:nvPr/>
        </p:nvSpPr>
        <p:spPr>
          <a:xfrm>
            <a:off x="433884" y="4526672"/>
            <a:ext cx="5637584" cy="253916"/>
          </a:xfrm>
          <a:prstGeom prst="rect">
            <a:avLst/>
          </a:prstGeom>
          <a:noFill/>
        </p:spPr>
        <p:txBody>
          <a:bodyPr wrap="square" rtlCol="0">
            <a:spAutoFit/>
          </a:bodyPr>
          <a:lstStyle/>
          <a:p>
            <a:r>
              <a:rPr lang="pt-BR" sz="1050" dirty="0" smtClean="0"/>
              <a:t>WED, </a:t>
            </a:r>
            <a:r>
              <a:rPr lang="pt-BR" sz="1050" dirty="0" smtClean="0"/>
              <a:t>20/02/2013, </a:t>
            </a:r>
            <a:r>
              <a:rPr lang="pt-BR" sz="1050" dirty="0" smtClean="0"/>
              <a:t>by </a:t>
            </a:r>
            <a:r>
              <a:rPr lang="pt-BR" sz="1050" dirty="0" smtClean="0"/>
              <a:t>Fábio Knopf. Tags: brasil, crowdsourcing, </a:t>
            </a:r>
            <a:r>
              <a:rPr lang="pt-BR" sz="1050" dirty="0" smtClean="0"/>
              <a:t>hiring</a:t>
            </a:r>
            <a:endParaRPr lang="pt-BR" b="1" dirty="0"/>
          </a:p>
        </p:txBody>
      </p:sp>
      <p:sp>
        <p:nvSpPr>
          <p:cNvPr id="24" name="TextBox 23"/>
          <p:cNvSpPr txBox="1"/>
          <p:nvPr/>
        </p:nvSpPr>
        <p:spPr>
          <a:xfrm>
            <a:off x="433884" y="4780588"/>
            <a:ext cx="5637584" cy="1061829"/>
          </a:xfrm>
          <a:prstGeom prst="rect">
            <a:avLst/>
          </a:prstGeom>
          <a:noFill/>
        </p:spPr>
        <p:txBody>
          <a:bodyPr wrap="square" rtlCol="0">
            <a:spAutoFit/>
          </a:bodyPr>
          <a:lstStyle/>
          <a:p>
            <a:r>
              <a:rPr lang="pt-BR" sz="1050" dirty="0"/>
              <a:t>Lorem ipsum dolor sit amet, consectetur adipiscing elit. Donec lacinia semper justo vitae mollis. Mauris iaculis mi et magna elementum vitae feugiat augue luctus. Lorem ipsum dolor sit amet, consectetur adipiscing elit. Praesent viverra viverra lectus eu elementum. In vel tellus magna. Fusce quis diam libero. Donec lobortis leo vitae turpis lacinia sit amet congue erat vulputate.</a:t>
            </a:r>
          </a:p>
          <a:p>
            <a:r>
              <a:rPr lang="pt-BR" sz="1050" dirty="0"/>
              <a:t>Quisque tempus mi vel diam cursus consectetur. Ut vestibulum laoreet sagittis. Maecenas vel metus sed elit vulputate sollicitudin. </a:t>
            </a:r>
          </a:p>
        </p:txBody>
      </p:sp>
      <p:sp>
        <p:nvSpPr>
          <p:cNvPr id="25" name="TextBox 24"/>
          <p:cNvSpPr txBox="1"/>
          <p:nvPr/>
        </p:nvSpPr>
        <p:spPr>
          <a:xfrm>
            <a:off x="433884" y="5949280"/>
            <a:ext cx="5637584" cy="415498"/>
          </a:xfrm>
          <a:prstGeom prst="rect">
            <a:avLst/>
          </a:prstGeom>
          <a:noFill/>
        </p:spPr>
        <p:txBody>
          <a:bodyPr wrap="square" rtlCol="0">
            <a:spAutoFit/>
          </a:bodyPr>
          <a:lstStyle/>
          <a:p>
            <a:r>
              <a:rPr lang="pt-BR" sz="1050" dirty="0" smtClean="0"/>
              <a:t>1 </a:t>
            </a:r>
            <a:r>
              <a:rPr lang="pt-BR" sz="1050" dirty="0" smtClean="0"/>
              <a:t>Comment – </a:t>
            </a:r>
            <a:r>
              <a:rPr lang="pt-BR" sz="1050" dirty="0" smtClean="0"/>
              <a:t>Compartilhar facebook, twitter, google+</a:t>
            </a:r>
          </a:p>
          <a:p>
            <a:endParaRPr lang="pt-BR" sz="1050" dirty="0"/>
          </a:p>
        </p:txBody>
      </p:sp>
      <p:sp>
        <p:nvSpPr>
          <p:cNvPr id="26" name="TextBox 25"/>
          <p:cNvSpPr txBox="1"/>
          <p:nvPr/>
        </p:nvSpPr>
        <p:spPr>
          <a:xfrm>
            <a:off x="6973280" y="2082056"/>
            <a:ext cx="983096" cy="369332"/>
          </a:xfrm>
          <a:prstGeom prst="rect">
            <a:avLst/>
          </a:prstGeom>
          <a:noFill/>
        </p:spPr>
        <p:txBody>
          <a:bodyPr wrap="square" rtlCol="0">
            <a:spAutoFit/>
          </a:bodyPr>
          <a:lstStyle/>
          <a:p>
            <a:r>
              <a:rPr lang="pt-BR" b="1" dirty="0" smtClean="0"/>
              <a:t>Archive</a:t>
            </a:r>
            <a:endParaRPr lang="pt-BR" b="1" dirty="0"/>
          </a:p>
        </p:txBody>
      </p:sp>
      <p:sp>
        <p:nvSpPr>
          <p:cNvPr id="27" name="TextBox 26"/>
          <p:cNvSpPr txBox="1"/>
          <p:nvPr/>
        </p:nvSpPr>
        <p:spPr>
          <a:xfrm>
            <a:off x="6325208" y="2438934"/>
            <a:ext cx="983096" cy="307777"/>
          </a:xfrm>
          <a:prstGeom prst="rect">
            <a:avLst/>
          </a:prstGeom>
          <a:noFill/>
        </p:spPr>
        <p:txBody>
          <a:bodyPr wrap="square" rtlCol="0">
            <a:spAutoFit/>
          </a:bodyPr>
          <a:lstStyle/>
          <a:p>
            <a:r>
              <a:rPr lang="pt-BR" sz="1400" b="1" dirty="0" smtClean="0"/>
              <a:t>2013</a:t>
            </a:r>
            <a:endParaRPr lang="pt-BR" sz="1400" b="1" dirty="0"/>
          </a:p>
        </p:txBody>
      </p:sp>
      <p:sp>
        <p:nvSpPr>
          <p:cNvPr id="30" name="TextBox 29"/>
          <p:cNvSpPr txBox="1"/>
          <p:nvPr/>
        </p:nvSpPr>
        <p:spPr>
          <a:xfrm>
            <a:off x="6325208" y="2683211"/>
            <a:ext cx="983096" cy="261610"/>
          </a:xfrm>
          <a:prstGeom prst="rect">
            <a:avLst/>
          </a:prstGeom>
          <a:noFill/>
        </p:spPr>
        <p:txBody>
          <a:bodyPr wrap="square" rtlCol="0">
            <a:spAutoFit/>
          </a:bodyPr>
          <a:lstStyle/>
          <a:p>
            <a:r>
              <a:rPr lang="pt-BR" sz="1100" b="1" dirty="0" smtClean="0"/>
              <a:t>January </a:t>
            </a:r>
            <a:r>
              <a:rPr lang="pt-BR" sz="1100" b="1" dirty="0" smtClean="0"/>
              <a:t>(5)</a:t>
            </a:r>
            <a:endParaRPr lang="pt-BR" sz="1100" b="1" dirty="0"/>
          </a:p>
        </p:txBody>
      </p:sp>
      <p:sp>
        <p:nvSpPr>
          <p:cNvPr id="31" name="TextBox 30"/>
          <p:cNvSpPr txBox="1"/>
          <p:nvPr/>
        </p:nvSpPr>
        <p:spPr>
          <a:xfrm>
            <a:off x="6325208" y="3048690"/>
            <a:ext cx="983096" cy="307777"/>
          </a:xfrm>
          <a:prstGeom prst="rect">
            <a:avLst/>
          </a:prstGeom>
          <a:noFill/>
        </p:spPr>
        <p:txBody>
          <a:bodyPr wrap="square" rtlCol="0">
            <a:spAutoFit/>
          </a:bodyPr>
          <a:lstStyle/>
          <a:p>
            <a:r>
              <a:rPr lang="pt-BR" sz="1400" b="1" dirty="0" smtClean="0"/>
              <a:t>2012</a:t>
            </a:r>
            <a:endParaRPr lang="pt-BR" sz="1400" b="1" dirty="0"/>
          </a:p>
        </p:txBody>
      </p:sp>
      <p:sp>
        <p:nvSpPr>
          <p:cNvPr id="32" name="TextBox 31"/>
          <p:cNvSpPr txBox="1"/>
          <p:nvPr/>
        </p:nvSpPr>
        <p:spPr>
          <a:xfrm>
            <a:off x="6325208" y="3292967"/>
            <a:ext cx="1199120" cy="769441"/>
          </a:xfrm>
          <a:prstGeom prst="rect">
            <a:avLst/>
          </a:prstGeom>
          <a:noFill/>
        </p:spPr>
        <p:txBody>
          <a:bodyPr wrap="square" rtlCol="0">
            <a:spAutoFit/>
          </a:bodyPr>
          <a:lstStyle/>
          <a:p>
            <a:r>
              <a:rPr lang="pt-BR" sz="1100" b="1" dirty="0" smtClean="0"/>
              <a:t>December  </a:t>
            </a:r>
            <a:r>
              <a:rPr lang="pt-BR" sz="1100" b="1" dirty="0" smtClean="0"/>
              <a:t>(5)</a:t>
            </a:r>
            <a:br>
              <a:rPr lang="pt-BR" sz="1100" b="1" dirty="0" smtClean="0"/>
            </a:br>
            <a:r>
              <a:rPr lang="pt-BR" sz="1100" b="1" dirty="0" smtClean="0"/>
              <a:t>November  </a:t>
            </a:r>
            <a:r>
              <a:rPr lang="pt-BR" sz="1100" b="1" dirty="0" smtClean="0"/>
              <a:t>(6)</a:t>
            </a:r>
          </a:p>
          <a:p>
            <a:r>
              <a:rPr lang="pt-BR" sz="1100" b="1" dirty="0" smtClean="0"/>
              <a:t>October  </a:t>
            </a:r>
            <a:r>
              <a:rPr lang="pt-BR" sz="1100" b="1" dirty="0" smtClean="0"/>
              <a:t>(3)</a:t>
            </a:r>
          </a:p>
          <a:p>
            <a:endParaRPr lang="pt-BR" sz="1100" b="1" dirty="0"/>
          </a:p>
        </p:txBody>
      </p:sp>
      <p:cxnSp>
        <p:nvCxnSpPr>
          <p:cNvPr id="33" name="Straight Connector 32"/>
          <p:cNvCxnSpPr/>
          <p:nvPr/>
        </p:nvCxnSpPr>
        <p:spPr>
          <a:xfrm>
            <a:off x="6516216" y="4221088"/>
            <a:ext cx="15449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7236296" y="4284298"/>
            <a:ext cx="983096" cy="369332"/>
          </a:xfrm>
          <a:prstGeom prst="rect">
            <a:avLst/>
          </a:prstGeom>
          <a:noFill/>
        </p:spPr>
        <p:txBody>
          <a:bodyPr wrap="square" rtlCol="0">
            <a:spAutoFit/>
          </a:bodyPr>
          <a:lstStyle/>
          <a:p>
            <a:r>
              <a:rPr lang="pt-BR" b="1" dirty="0" smtClean="0"/>
              <a:t>Tags</a:t>
            </a:r>
            <a:endParaRPr lang="pt-BR" b="1" dirty="0"/>
          </a:p>
        </p:txBody>
      </p:sp>
      <p:sp>
        <p:nvSpPr>
          <p:cNvPr id="36" name="TextBox 35"/>
          <p:cNvSpPr txBox="1"/>
          <p:nvPr/>
        </p:nvSpPr>
        <p:spPr>
          <a:xfrm>
            <a:off x="6514900" y="4726003"/>
            <a:ext cx="1656184" cy="369332"/>
          </a:xfrm>
          <a:prstGeom prst="rect">
            <a:avLst/>
          </a:prstGeom>
          <a:noFill/>
        </p:spPr>
        <p:txBody>
          <a:bodyPr wrap="square" rtlCol="0">
            <a:spAutoFit/>
          </a:bodyPr>
          <a:lstStyle/>
          <a:p>
            <a:r>
              <a:rPr lang="pt-BR" b="1" dirty="0" smtClean="0"/>
              <a:t>Crowdsourcing</a:t>
            </a:r>
            <a:endParaRPr lang="pt-BR" b="1" dirty="0"/>
          </a:p>
        </p:txBody>
      </p:sp>
      <p:sp>
        <p:nvSpPr>
          <p:cNvPr id="37" name="TextBox 36"/>
          <p:cNvSpPr txBox="1"/>
          <p:nvPr/>
        </p:nvSpPr>
        <p:spPr>
          <a:xfrm>
            <a:off x="7236296" y="5131428"/>
            <a:ext cx="1656184" cy="369332"/>
          </a:xfrm>
          <a:prstGeom prst="rect">
            <a:avLst/>
          </a:prstGeom>
          <a:noFill/>
        </p:spPr>
        <p:txBody>
          <a:bodyPr wrap="square" rtlCol="0">
            <a:spAutoFit/>
          </a:bodyPr>
          <a:lstStyle/>
          <a:p>
            <a:r>
              <a:rPr lang="pt-BR" b="1" dirty="0" smtClean="0"/>
              <a:t>Crowdlabor</a:t>
            </a:r>
            <a:endParaRPr lang="pt-BR" b="1" dirty="0"/>
          </a:p>
        </p:txBody>
      </p:sp>
      <p:sp>
        <p:nvSpPr>
          <p:cNvPr id="38" name="TextBox 37"/>
          <p:cNvSpPr txBox="1"/>
          <p:nvPr/>
        </p:nvSpPr>
        <p:spPr>
          <a:xfrm>
            <a:off x="6660232" y="5673948"/>
            <a:ext cx="1656184" cy="369332"/>
          </a:xfrm>
          <a:prstGeom prst="rect">
            <a:avLst/>
          </a:prstGeom>
          <a:noFill/>
        </p:spPr>
        <p:txBody>
          <a:bodyPr wrap="square" rtlCol="0">
            <a:spAutoFit/>
          </a:bodyPr>
          <a:lstStyle/>
          <a:p>
            <a:r>
              <a:rPr lang="pt-BR" b="1" dirty="0" smtClean="0"/>
              <a:t>Crowdfunding</a:t>
            </a:r>
            <a:endParaRPr lang="pt-BR" b="1" dirty="0"/>
          </a:p>
        </p:txBody>
      </p:sp>
      <p:sp>
        <p:nvSpPr>
          <p:cNvPr id="39" name="TextBox 38"/>
          <p:cNvSpPr txBox="1"/>
          <p:nvPr/>
        </p:nvSpPr>
        <p:spPr>
          <a:xfrm>
            <a:off x="7596336" y="5517232"/>
            <a:ext cx="1656184" cy="307777"/>
          </a:xfrm>
          <a:prstGeom prst="rect">
            <a:avLst/>
          </a:prstGeom>
          <a:noFill/>
        </p:spPr>
        <p:txBody>
          <a:bodyPr wrap="square" rtlCol="0">
            <a:spAutoFit/>
          </a:bodyPr>
          <a:lstStyle/>
          <a:p>
            <a:r>
              <a:rPr lang="pt-BR" sz="1400" dirty="0" smtClean="0"/>
              <a:t>Brasil</a:t>
            </a:r>
            <a:endParaRPr lang="pt-BR" sz="1400" dirty="0"/>
          </a:p>
        </p:txBody>
      </p:sp>
      <p:sp>
        <p:nvSpPr>
          <p:cNvPr id="40" name="TextBox 39"/>
          <p:cNvSpPr txBox="1"/>
          <p:nvPr/>
        </p:nvSpPr>
        <p:spPr>
          <a:xfrm>
            <a:off x="7812360" y="4941168"/>
            <a:ext cx="1656184" cy="307777"/>
          </a:xfrm>
          <a:prstGeom prst="rect">
            <a:avLst/>
          </a:prstGeom>
          <a:noFill/>
        </p:spPr>
        <p:txBody>
          <a:bodyPr wrap="square" rtlCol="0">
            <a:spAutoFit/>
          </a:bodyPr>
          <a:lstStyle/>
          <a:p>
            <a:r>
              <a:rPr lang="pt-BR" sz="1400" dirty="0" smtClean="0"/>
              <a:t>Startup</a:t>
            </a:r>
            <a:endParaRPr lang="pt-BR" sz="1400" dirty="0"/>
          </a:p>
        </p:txBody>
      </p:sp>
      <p:sp>
        <p:nvSpPr>
          <p:cNvPr id="41" name="TextBox 40"/>
          <p:cNvSpPr txBox="1"/>
          <p:nvPr/>
        </p:nvSpPr>
        <p:spPr>
          <a:xfrm>
            <a:off x="6444208" y="5013176"/>
            <a:ext cx="891568" cy="307777"/>
          </a:xfrm>
          <a:prstGeom prst="rect">
            <a:avLst/>
          </a:prstGeom>
          <a:noFill/>
        </p:spPr>
        <p:txBody>
          <a:bodyPr wrap="square" rtlCol="0">
            <a:spAutoFit/>
          </a:bodyPr>
          <a:lstStyle/>
          <a:p>
            <a:r>
              <a:rPr lang="pt-BR" sz="1400" dirty="0" smtClean="0"/>
              <a:t>branding</a:t>
            </a:r>
            <a:endParaRPr lang="pt-BR" sz="1400" dirty="0"/>
          </a:p>
        </p:txBody>
      </p:sp>
      <p:sp>
        <p:nvSpPr>
          <p:cNvPr id="42" name="TextBox 41"/>
          <p:cNvSpPr txBox="1"/>
          <p:nvPr/>
        </p:nvSpPr>
        <p:spPr>
          <a:xfrm>
            <a:off x="6373676" y="5406007"/>
            <a:ext cx="1656184" cy="307777"/>
          </a:xfrm>
          <a:prstGeom prst="rect">
            <a:avLst/>
          </a:prstGeom>
          <a:noFill/>
        </p:spPr>
        <p:txBody>
          <a:bodyPr wrap="square" rtlCol="0">
            <a:spAutoFit/>
          </a:bodyPr>
          <a:lstStyle/>
          <a:p>
            <a:r>
              <a:rPr lang="pt-BR" sz="1400" dirty="0" smtClean="0"/>
              <a:t>engaging</a:t>
            </a:r>
            <a:endParaRPr lang="pt-BR" sz="1400" dirty="0"/>
          </a:p>
        </p:txBody>
      </p:sp>
      <p:pic>
        <p:nvPicPr>
          <p:cNvPr id="4099" name="Picture 3">
            <a:hlinkClick r:id="rId3" action="ppaction://hlinksldjump"/>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65" y="93955"/>
            <a:ext cx="3524250"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 name="Rectangle 42"/>
          <p:cNvSpPr/>
          <p:nvPr/>
        </p:nvSpPr>
        <p:spPr>
          <a:xfrm>
            <a:off x="749296" y="6176080"/>
            <a:ext cx="7639127" cy="460214"/>
          </a:xfrm>
          <a:prstGeom prst="rect">
            <a:avLst/>
          </a:prstGeom>
          <a:solidFill>
            <a:srgbClr val="F5F4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44" name="Straight Connector 43"/>
          <p:cNvCxnSpPr/>
          <p:nvPr/>
        </p:nvCxnSpPr>
        <p:spPr>
          <a:xfrm>
            <a:off x="251520" y="6578302"/>
            <a:ext cx="8127379"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Rounded Rectangle 44"/>
          <p:cNvSpPr/>
          <p:nvPr/>
        </p:nvSpPr>
        <p:spPr>
          <a:xfrm>
            <a:off x="395536" y="6649169"/>
            <a:ext cx="8208912" cy="260648"/>
          </a:xfrm>
          <a:prstGeom prst="roundRect">
            <a:avLst/>
          </a:prstGeom>
          <a:solidFill>
            <a:srgbClr val="F5F4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6" name="TextBox 45"/>
          <p:cNvSpPr txBox="1"/>
          <p:nvPr/>
        </p:nvSpPr>
        <p:spPr>
          <a:xfrm>
            <a:off x="3604084" y="6606309"/>
            <a:ext cx="1474068" cy="338554"/>
          </a:xfrm>
          <a:prstGeom prst="rect">
            <a:avLst/>
          </a:prstGeom>
          <a:noFill/>
        </p:spPr>
        <p:txBody>
          <a:bodyPr wrap="square" rtlCol="0">
            <a:spAutoFit/>
          </a:bodyPr>
          <a:lstStyle/>
          <a:p>
            <a:r>
              <a:rPr lang="pt-BR" sz="1600" b="1" spc="600" dirty="0" smtClean="0"/>
              <a:t>Footer</a:t>
            </a:r>
            <a:endParaRPr lang="pt-BR" sz="1600" b="1" spc="600" dirty="0"/>
          </a:p>
        </p:txBody>
      </p:sp>
      <p:pic>
        <p:nvPicPr>
          <p:cNvPr id="6146" name="Picture 2">
            <a:hlinkClick r:id="rId5"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40209" y="470192"/>
            <a:ext cx="1295400" cy="781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a:hlinkClick r:id="rId7" action="ppaction://hlinksldjump"/>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41897" y="446379"/>
            <a:ext cx="1228725" cy="904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a:hlinkClick r:id="rId9" action="ppaction://hlinksldjump"/>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79654" y="370179"/>
            <a:ext cx="1238250" cy="88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a:hlinkClick r:id="rId3" action="ppaction://hlinksldjump"/>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990" y="113005"/>
            <a:ext cx="3581400" cy="1457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14262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465</TotalTime>
  <Words>860</Words>
  <Application>Microsoft Office PowerPoint</Application>
  <PresentationFormat>On-screen Show (4:3)</PresentationFormat>
  <Paragraphs>141</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Mesquita</dc:creator>
  <cp:lastModifiedBy>Mesquita</cp:lastModifiedBy>
  <cp:revision>36</cp:revision>
  <dcterms:created xsi:type="dcterms:W3CDTF">2013-02-21T17:11:20Z</dcterms:created>
  <dcterms:modified xsi:type="dcterms:W3CDTF">2013-03-14T18:02:52Z</dcterms:modified>
</cp:coreProperties>
</file>